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1" r:id="rId6"/>
    <p:sldId id="262" r:id="rId7"/>
    <p:sldId id="263" r:id="rId8"/>
    <p:sldId id="264" r:id="rId9"/>
    <p:sldId id="265" r:id="rId10"/>
    <p:sldId id="267" r:id="rId11"/>
    <p:sldId id="266" r:id="rId12"/>
    <p:sldId id="278" r:id="rId13"/>
    <p:sldId id="269" r:id="rId14"/>
    <p:sldId id="268" r:id="rId15"/>
    <p:sldId id="271" r:id="rId16"/>
    <p:sldId id="273" r:id="rId17"/>
    <p:sldId id="272" r:id="rId18"/>
    <p:sldId id="274" r:id="rId19"/>
    <p:sldId id="279" r:id="rId20"/>
    <p:sldId id="275" r:id="rId21"/>
    <p:sldId id="280" r:id="rId22"/>
    <p:sldId id="276" r:id="rId23"/>
    <p:sldId id="281" r:id="rId24"/>
    <p:sldId id="277"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7" autoAdjust="0"/>
  </p:normalViewPr>
  <p:slideViewPr>
    <p:cSldViewPr>
      <p:cViewPr varScale="1">
        <p:scale>
          <a:sx n="78" d="100"/>
          <a:sy n="78" d="100"/>
        </p:scale>
        <p:origin x="-2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E21A1-92EA-49D9-B77A-CDC12D7B11D7}"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E21A1-92EA-49D9-B77A-CDC12D7B11D7}" type="datetimeFigureOut">
              <a:rPr lang="en-US" smtClean="0"/>
              <a:pPr/>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0E21A1-92EA-49D9-B77A-CDC12D7B11D7}"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0E21A1-92EA-49D9-B77A-CDC12D7B11D7}" type="datetimeFigureOut">
              <a:rPr lang="en-US" smtClean="0"/>
              <a:pPr/>
              <a:t>10/24/2013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0E21A1-92EA-49D9-B77A-CDC12D7B11D7}" type="datetimeFigureOut">
              <a:rPr lang="en-US" smtClean="0"/>
              <a:pPr/>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E21A1-92EA-49D9-B77A-CDC12D7B11D7}" type="datetimeFigureOut">
              <a:rPr lang="en-US" smtClean="0"/>
              <a:pPr/>
              <a:t>10/24/2013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E21A1-92EA-49D9-B77A-CDC12D7B11D7}"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E21A1-92EA-49D9-B77A-CDC12D7B11D7}" type="datetimeFigureOut">
              <a:rPr lang="en-US" smtClean="0"/>
              <a:pPr/>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1ECC-9F5C-40FF-A250-5EFAE754EA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E21A1-92EA-49D9-B77A-CDC12D7B11D7}" type="datetimeFigureOut">
              <a:rPr lang="en-US" smtClean="0"/>
              <a:pPr/>
              <a:t>10/24/2013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41ECC-9F5C-40FF-A250-5EFAE754EA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orthland.cc.mn.us/biology/biology1111/animations/passive3.sw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pload.wikimedia.org/wikipedia/commons/7/76/Osmotic_pressure_on_blood_cells_diagram.svg" TargetMode="External"/><Relationship Id="rId1" Type="http://schemas.openxmlformats.org/officeDocument/2006/relationships/slideLayout" Target="../slideLayouts/slideLayout2.xml"/><Relationship Id="rId4" Type="http://schemas.openxmlformats.org/officeDocument/2006/relationships/hyperlink" Target="http://www.coolschool.ca/lor/BI12/unit4/U04L06/rbc.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northland.cc.mn.us/biology/BIOLOGY1111/animations/active1.sw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youtube.com/watch?v=GOxouJUtEhE&amp;feature=player_embedd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7" name="Rectangle 99"/>
          <p:cNvSpPr>
            <a:spLocks noChangeArrowheads="1"/>
          </p:cNvSpPr>
          <p:nvPr/>
        </p:nvSpPr>
        <p:spPr bwMode="auto">
          <a:xfrm>
            <a:off x="228600" y="0"/>
            <a:ext cx="8686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 Membrane (Transport) Notes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 Membrane and Cell Wall: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ALL</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cells have a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cell membrane</a:t>
            </a:r>
            <a:r>
              <a:rPr kumimoji="0" lang="en-US" sz="2400" b="0" i="0" strike="noStrike" cap="none" normalizeH="0" baseline="0" dirty="0" smtClean="0">
                <a:ln>
                  <a:noFill/>
                </a:ln>
                <a:effectLst/>
                <a:latin typeface="Calibri" pitchFamily="34" charset="0"/>
                <a:ea typeface="Times New Roman" pitchFamily="18" charset="0"/>
                <a:cs typeface="Arial" pitchFamily="34" charset="0"/>
              </a:rPr>
              <a:t> made of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proteins</a:t>
            </a:r>
            <a:r>
              <a:rPr kumimoji="0" lang="en-US" sz="2400" b="0" i="0" strike="noStrike" cap="none" normalizeH="0" baseline="0" dirty="0" smtClean="0">
                <a:ln>
                  <a:noFill/>
                </a:ln>
                <a:effectLst/>
                <a:latin typeface="Calibri" pitchFamily="34" charset="0"/>
                <a:ea typeface="Times New Roman" pitchFamily="18" charset="0"/>
                <a:cs typeface="Arial" pitchFamily="34" charset="0"/>
              </a:rPr>
              <a:t> and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lipids</a:t>
            </a:r>
            <a:r>
              <a:rPr kumimoji="0" lang="en-US" sz="2400" b="0" i="0" strike="noStrike" cap="none" normalizeH="0" baseline="0" dirty="0" smtClean="0">
                <a:ln>
                  <a:noFill/>
                </a:ln>
                <a:effectLst/>
                <a:latin typeface="Calibri" pitchFamily="34" charset="0"/>
                <a:ea typeface="Times New Roman" pitchFamily="18" charset="0"/>
                <a:cs typeface="Arial" pitchFamily="34" charset="0"/>
              </a:rPr>
              <a:t> </a:t>
            </a:r>
            <a:endParaRPr kumimoji="0" lang="en-US" sz="2400" b="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7409" name="Group 1"/>
          <p:cNvGrpSpPr>
            <a:grpSpLocks/>
          </p:cNvGrpSpPr>
          <p:nvPr/>
        </p:nvGrpSpPr>
        <p:grpSpPr bwMode="auto">
          <a:xfrm>
            <a:off x="1828800" y="1676400"/>
            <a:ext cx="5607050" cy="1719263"/>
            <a:chOff x="1238" y="2153"/>
            <a:chExt cx="8829" cy="2707"/>
          </a:xfrm>
        </p:grpSpPr>
        <p:grpSp>
          <p:nvGrpSpPr>
            <p:cNvPr id="17415" name="Group 7"/>
            <p:cNvGrpSpPr>
              <a:grpSpLocks/>
            </p:cNvGrpSpPr>
            <p:nvPr/>
          </p:nvGrpSpPr>
          <p:grpSpPr bwMode="auto">
            <a:xfrm>
              <a:off x="1238" y="2153"/>
              <a:ext cx="7551" cy="2707"/>
              <a:chOff x="632" y="2042"/>
              <a:chExt cx="7471" cy="2998"/>
            </a:xfrm>
          </p:grpSpPr>
          <p:grpSp>
            <p:nvGrpSpPr>
              <p:cNvPr id="17423" name="Group 15"/>
              <p:cNvGrpSpPr>
                <a:grpSpLocks/>
              </p:cNvGrpSpPr>
              <p:nvPr/>
            </p:nvGrpSpPr>
            <p:grpSpPr bwMode="auto">
              <a:xfrm>
                <a:off x="3119" y="2890"/>
                <a:ext cx="4984" cy="1051"/>
                <a:chOff x="1815" y="1649"/>
                <a:chExt cx="4984" cy="1051"/>
              </a:xfrm>
            </p:grpSpPr>
            <p:grpSp>
              <p:nvGrpSpPr>
                <p:cNvPr id="17480" name="Group 72"/>
                <p:cNvGrpSpPr>
                  <a:grpSpLocks/>
                </p:cNvGrpSpPr>
                <p:nvPr/>
              </p:nvGrpSpPr>
              <p:grpSpPr bwMode="auto">
                <a:xfrm>
                  <a:off x="1815" y="1649"/>
                  <a:ext cx="1054" cy="1047"/>
                  <a:chOff x="1815" y="1649"/>
                  <a:chExt cx="1054" cy="1047"/>
                </a:xfrm>
              </p:grpSpPr>
              <p:grpSp>
                <p:nvGrpSpPr>
                  <p:cNvPr id="17494" name="Group 86"/>
                  <p:cNvGrpSpPr>
                    <a:grpSpLocks/>
                  </p:cNvGrpSpPr>
                  <p:nvPr/>
                </p:nvGrpSpPr>
                <p:grpSpPr bwMode="auto">
                  <a:xfrm rot="10800000">
                    <a:off x="1820" y="2244"/>
                    <a:ext cx="1049" cy="452"/>
                    <a:chOff x="1815" y="1485"/>
                    <a:chExt cx="1350" cy="660"/>
                  </a:xfrm>
                </p:grpSpPr>
                <p:grpSp>
                  <p:nvGrpSpPr>
                    <p:cNvPr id="17503" name="Group 95"/>
                    <p:cNvGrpSpPr>
                      <a:grpSpLocks/>
                    </p:cNvGrpSpPr>
                    <p:nvPr/>
                  </p:nvGrpSpPr>
                  <p:grpSpPr bwMode="auto">
                    <a:xfrm>
                      <a:off x="1815" y="1485"/>
                      <a:ext cx="450" cy="660"/>
                      <a:chOff x="1815" y="1485"/>
                      <a:chExt cx="450" cy="660"/>
                    </a:xfrm>
                  </p:grpSpPr>
                  <p:sp>
                    <p:nvSpPr>
                      <p:cNvPr id="17506" name="Oval 9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5" name="AutoShape 9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4" name="AutoShape 9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99" name="Group 91"/>
                    <p:cNvGrpSpPr>
                      <a:grpSpLocks/>
                    </p:cNvGrpSpPr>
                    <p:nvPr/>
                  </p:nvGrpSpPr>
                  <p:grpSpPr bwMode="auto">
                    <a:xfrm>
                      <a:off x="2265" y="1485"/>
                      <a:ext cx="450" cy="660"/>
                      <a:chOff x="1815" y="1485"/>
                      <a:chExt cx="450" cy="660"/>
                    </a:xfrm>
                  </p:grpSpPr>
                  <p:sp>
                    <p:nvSpPr>
                      <p:cNvPr id="17502" name="Oval 9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1" name="AutoShape 9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0" name="AutoShape 9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95" name="Group 87"/>
                    <p:cNvGrpSpPr>
                      <a:grpSpLocks/>
                    </p:cNvGrpSpPr>
                    <p:nvPr/>
                  </p:nvGrpSpPr>
                  <p:grpSpPr bwMode="auto">
                    <a:xfrm>
                      <a:off x="2715" y="1485"/>
                      <a:ext cx="450" cy="660"/>
                      <a:chOff x="1815" y="1485"/>
                      <a:chExt cx="450" cy="660"/>
                    </a:xfrm>
                  </p:grpSpPr>
                  <p:sp>
                    <p:nvSpPr>
                      <p:cNvPr id="17498" name="Oval 9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7" name="AutoShape 8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6" name="AutoShape 8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81" name="Group 73"/>
                  <p:cNvGrpSpPr>
                    <a:grpSpLocks/>
                  </p:cNvGrpSpPr>
                  <p:nvPr/>
                </p:nvGrpSpPr>
                <p:grpSpPr bwMode="auto">
                  <a:xfrm>
                    <a:off x="1815" y="1649"/>
                    <a:ext cx="1049" cy="452"/>
                    <a:chOff x="1815" y="1485"/>
                    <a:chExt cx="1350" cy="660"/>
                  </a:xfrm>
                </p:grpSpPr>
                <p:grpSp>
                  <p:nvGrpSpPr>
                    <p:cNvPr id="17490" name="Group 82"/>
                    <p:cNvGrpSpPr>
                      <a:grpSpLocks/>
                    </p:cNvGrpSpPr>
                    <p:nvPr/>
                  </p:nvGrpSpPr>
                  <p:grpSpPr bwMode="auto">
                    <a:xfrm>
                      <a:off x="1815" y="1485"/>
                      <a:ext cx="450" cy="660"/>
                      <a:chOff x="1815" y="1485"/>
                      <a:chExt cx="450" cy="660"/>
                    </a:xfrm>
                  </p:grpSpPr>
                  <p:sp>
                    <p:nvSpPr>
                      <p:cNvPr id="17493" name="Oval 8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2" name="AutoShape 8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1" name="AutoShape 8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86" name="Group 78"/>
                    <p:cNvGrpSpPr>
                      <a:grpSpLocks/>
                    </p:cNvGrpSpPr>
                    <p:nvPr/>
                  </p:nvGrpSpPr>
                  <p:grpSpPr bwMode="auto">
                    <a:xfrm>
                      <a:off x="2265" y="1485"/>
                      <a:ext cx="450" cy="660"/>
                      <a:chOff x="1815" y="1485"/>
                      <a:chExt cx="450" cy="660"/>
                    </a:xfrm>
                  </p:grpSpPr>
                  <p:sp>
                    <p:nvSpPr>
                      <p:cNvPr id="17489" name="Oval 8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8" name="AutoShape 8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7" name="AutoShape 7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82" name="Group 74"/>
                    <p:cNvGrpSpPr>
                      <a:grpSpLocks/>
                    </p:cNvGrpSpPr>
                    <p:nvPr/>
                  </p:nvGrpSpPr>
                  <p:grpSpPr bwMode="auto">
                    <a:xfrm>
                      <a:off x="2715" y="1485"/>
                      <a:ext cx="450" cy="660"/>
                      <a:chOff x="1815" y="1485"/>
                      <a:chExt cx="450" cy="660"/>
                    </a:xfrm>
                  </p:grpSpPr>
                  <p:sp>
                    <p:nvSpPr>
                      <p:cNvPr id="17485" name="Oval 7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4" name="AutoShape 7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3" name="AutoShape 7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7453" name="Group 45"/>
                <p:cNvGrpSpPr>
                  <a:grpSpLocks/>
                </p:cNvGrpSpPr>
                <p:nvPr/>
              </p:nvGrpSpPr>
              <p:grpSpPr bwMode="auto">
                <a:xfrm>
                  <a:off x="3895" y="1649"/>
                  <a:ext cx="1054" cy="1047"/>
                  <a:chOff x="1815" y="1649"/>
                  <a:chExt cx="1054" cy="1047"/>
                </a:xfrm>
              </p:grpSpPr>
              <p:grpSp>
                <p:nvGrpSpPr>
                  <p:cNvPr id="17467" name="Group 59"/>
                  <p:cNvGrpSpPr>
                    <a:grpSpLocks/>
                  </p:cNvGrpSpPr>
                  <p:nvPr/>
                </p:nvGrpSpPr>
                <p:grpSpPr bwMode="auto">
                  <a:xfrm rot="10800000">
                    <a:off x="1820" y="2244"/>
                    <a:ext cx="1049" cy="452"/>
                    <a:chOff x="1815" y="1485"/>
                    <a:chExt cx="1350" cy="660"/>
                  </a:xfrm>
                </p:grpSpPr>
                <p:grpSp>
                  <p:nvGrpSpPr>
                    <p:cNvPr id="17476" name="Group 68"/>
                    <p:cNvGrpSpPr>
                      <a:grpSpLocks/>
                    </p:cNvGrpSpPr>
                    <p:nvPr/>
                  </p:nvGrpSpPr>
                  <p:grpSpPr bwMode="auto">
                    <a:xfrm>
                      <a:off x="1815" y="1485"/>
                      <a:ext cx="450" cy="660"/>
                      <a:chOff x="1815" y="1485"/>
                      <a:chExt cx="450" cy="660"/>
                    </a:xfrm>
                  </p:grpSpPr>
                  <p:sp>
                    <p:nvSpPr>
                      <p:cNvPr id="17479" name="Oval 7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8" name="AutoShape 7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7" name="AutoShape 6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72" name="Group 64"/>
                    <p:cNvGrpSpPr>
                      <a:grpSpLocks/>
                    </p:cNvGrpSpPr>
                    <p:nvPr/>
                  </p:nvGrpSpPr>
                  <p:grpSpPr bwMode="auto">
                    <a:xfrm>
                      <a:off x="2265" y="1485"/>
                      <a:ext cx="450" cy="660"/>
                      <a:chOff x="1815" y="1485"/>
                      <a:chExt cx="450" cy="660"/>
                    </a:xfrm>
                  </p:grpSpPr>
                  <p:sp>
                    <p:nvSpPr>
                      <p:cNvPr id="17475" name="Oval 6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4" name="AutoShape 6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3" name="AutoShape 6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68" name="Group 60"/>
                    <p:cNvGrpSpPr>
                      <a:grpSpLocks/>
                    </p:cNvGrpSpPr>
                    <p:nvPr/>
                  </p:nvGrpSpPr>
                  <p:grpSpPr bwMode="auto">
                    <a:xfrm>
                      <a:off x="2715" y="1485"/>
                      <a:ext cx="450" cy="660"/>
                      <a:chOff x="1815" y="1485"/>
                      <a:chExt cx="450" cy="660"/>
                    </a:xfrm>
                  </p:grpSpPr>
                  <p:sp>
                    <p:nvSpPr>
                      <p:cNvPr id="17471" name="Oval 6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0" name="AutoShape 6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9" name="AutoShape 6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54" name="Group 46"/>
                  <p:cNvGrpSpPr>
                    <a:grpSpLocks/>
                  </p:cNvGrpSpPr>
                  <p:nvPr/>
                </p:nvGrpSpPr>
                <p:grpSpPr bwMode="auto">
                  <a:xfrm>
                    <a:off x="1815" y="1649"/>
                    <a:ext cx="1049" cy="452"/>
                    <a:chOff x="1815" y="1485"/>
                    <a:chExt cx="1350" cy="660"/>
                  </a:xfrm>
                </p:grpSpPr>
                <p:grpSp>
                  <p:nvGrpSpPr>
                    <p:cNvPr id="17463" name="Group 55"/>
                    <p:cNvGrpSpPr>
                      <a:grpSpLocks/>
                    </p:cNvGrpSpPr>
                    <p:nvPr/>
                  </p:nvGrpSpPr>
                  <p:grpSpPr bwMode="auto">
                    <a:xfrm>
                      <a:off x="1815" y="1485"/>
                      <a:ext cx="450" cy="660"/>
                      <a:chOff x="1815" y="1485"/>
                      <a:chExt cx="450" cy="660"/>
                    </a:xfrm>
                  </p:grpSpPr>
                  <p:sp>
                    <p:nvSpPr>
                      <p:cNvPr id="17466" name="Oval 5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5" name="AutoShape 5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4" name="AutoShape 5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59" name="Group 51"/>
                    <p:cNvGrpSpPr>
                      <a:grpSpLocks/>
                    </p:cNvGrpSpPr>
                    <p:nvPr/>
                  </p:nvGrpSpPr>
                  <p:grpSpPr bwMode="auto">
                    <a:xfrm>
                      <a:off x="2265" y="1485"/>
                      <a:ext cx="450" cy="660"/>
                      <a:chOff x="1815" y="1485"/>
                      <a:chExt cx="450" cy="660"/>
                    </a:xfrm>
                  </p:grpSpPr>
                  <p:sp>
                    <p:nvSpPr>
                      <p:cNvPr id="17462" name="Oval 5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1" name="AutoShape 5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0" name="AutoShape 5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55" name="Group 47"/>
                    <p:cNvGrpSpPr>
                      <a:grpSpLocks/>
                    </p:cNvGrpSpPr>
                    <p:nvPr/>
                  </p:nvGrpSpPr>
                  <p:grpSpPr bwMode="auto">
                    <a:xfrm>
                      <a:off x="2715" y="1485"/>
                      <a:ext cx="450" cy="660"/>
                      <a:chOff x="1815" y="1485"/>
                      <a:chExt cx="450" cy="660"/>
                    </a:xfrm>
                  </p:grpSpPr>
                  <p:sp>
                    <p:nvSpPr>
                      <p:cNvPr id="17458" name="Oval 5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7" name="AutoShape 4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6" name="AutoShape 4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7426" name="Group 18"/>
                <p:cNvGrpSpPr>
                  <a:grpSpLocks/>
                </p:cNvGrpSpPr>
                <p:nvPr/>
              </p:nvGrpSpPr>
              <p:grpSpPr bwMode="auto">
                <a:xfrm>
                  <a:off x="5745" y="1653"/>
                  <a:ext cx="1054" cy="1047"/>
                  <a:chOff x="1815" y="1649"/>
                  <a:chExt cx="1054" cy="1047"/>
                </a:xfrm>
              </p:grpSpPr>
              <p:grpSp>
                <p:nvGrpSpPr>
                  <p:cNvPr id="17440" name="Group 32"/>
                  <p:cNvGrpSpPr>
                    <a:grpSpLocks/>
                  </p:cNvGrpSpPr>
                  <p:nvPr/>
                </p:nvGrpSpPr>
                <p:grpSpPr bwMode="auto">
                  <a:xfrm rot="10800000">
                    <a:off x="1820" y="2244"/>
                    <a:ext cx="1049" cy="452"/>
                    <a:chOff x="1815" y="1485"/>
                    <a:chExt cx="1350" cy="660"/>
                  </a:xfrm>
                </p:grpSpPr>
                <p:grpSp>
                  <p:nvGrpSpPr>
                    <p:cNvPr id="17449" name="Group 41"/>
                    <p:cNvGrpSpPr>
                      <a:grpSpLocks/>
                    </p:cNvGrpSpPr>
                    <p:nvPr/>
                  </p:nvGrpSpPr>
                  <p:grpSpPr bwMode="auto">
                    <a:xfrm>
                      <a:off x="1815" y="1485"/>
                      <a:ext cx="450" cy="660"/>
                      <a:chOff x="1815" y="1485"/>
                      <a:chExt cx="450" cy="660"/>
                    </a:xfrm>
                  </p:grpSpPr>
                  <p:sp>
                    <p:nvSpPr>
                      <p:cNvPr id="17452" name="Oval 4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1" name="AutoShape 4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0" name="AutoShape 4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45" name="Group 37"/>
                    <p:cNvGrpSpPr>
                      <a:grpSpLocks/>
                    </p:cNvGrpSpPr>
                    <p:nvPr/>
                  </p:nvGrpSpPr>
                  <p:grpSpPr bwMode="auto">
                    <a:xfrm>
                      <a:off x="2265" y="1485"/>
                      <a:ext cx="450" cy="660"/>
                      <a:chOff x="1815" y="1485"/>
                      <a:chExt cx="450" cy="660"/>
                    </a:xfrm>
                  </p:grpSpPr>
                  <p:sp>
                    <p:nvSpPr>
                      <p:cNvPr id="17448" name="Oval 4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7" name="AutoShape 3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6" name="AutoShape 3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41" name="Group 33"/>
                    <p:cNvGrpSpPr>
                      <a:grpSpLocks/>
                    </p:cNvGrpSpPr>
                    <p:nvPr/>
                  </p:nvGrpSpPr>
                  <p:grpSpPr bwMode="auto">
                    <a:xfrm>
                      <a:off x="2715" y="1485"/>
                      <a:ext cx="450" cy="660"/>
                      <a:chOff x="1815" y="1485"/>
                      <a:chExt cx="450" cy="660"/>
                    </a:xfrm>
                  </p:grpSpPr>
                  <p:sp>
                    <p:nvSpPr>
                      <p:cNvPr id="17444" name="Oval 36"/>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3" name="AutoShape 35"/>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2" name="AutoShape 34"/>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27" name="Group 19"/>
                  <p:cNvGrpSpPr>
                    <a:grpSpLocks/>
                  </p:cNvGrpSpPr>
                  <p:nvPr/>
                </p:nvGrpSpPr>
                <p:grpSpPr bwMode="auto">
                  <a:xfrm>
                    <a:off x="1815" y="1649"/>
                    <a:ext cx="1049" cy="452"/>
                    <a:chOff x="1815" y="1485"/>
                    <a:chExt cx="1350" cy="660"/>
                  </a:xfrm>
                </p:grpSpPr>
                <p:grpSp>
                  <p:nvGrpSpPr>
                    <p:cNvPr id="17436" name="Group 28"/>
                    <p:cNvGrpSpPr>
                      <a:grpSpLocks/>
                    </p:cNvGrpSpPr>
                    <p:nvPr/>
                  </p:nvGrpSpPr>
                  <p:grpSpPr bwMode="auto">
                    <a:xfrm>
                      <a:off x="1815" y="1485"/>
                      <a:ext cx="450" cy="660"/>
                      <a:chOff x="1815" y="1485"/>
                      <a:chExt cx="450" cy="660"/>
                    </a:xfrm>
                  </p:grpSpPr>
                  <p:sp>
                    <p:nvSpPr>
                      <p:cNvPr id="17439" name="Oval 3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8" name="AutoShape 3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7" name="AutoShape 2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32" name="Group 24"/>
                    <p:cNvGrpSpPr>
                      <a:grpSpLocks/>
                    </p:cNvGrpSpPr>
                    <p:nvPr/>
                  </p:nvGrpSpPr>
                  <p:grpSpPr bwMode="auto">
                    <a:xfrm>
                      <a:off x="2265" y="1485"/>
                      <a:ext cx="450" cy="660"/>
                      <a:chOff x="1815" y="1485"/>
                      <a:chExt cx="450" cy="660"/>
                    </a:xfrm>
                  </p:grpSpPr>
                  <p:sp>
                    <p:nvSpPr>
                      <p:cNvPr id="17435" name="Oval 2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4" name="AutoShape 2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3" name="AutoShape 2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28" name="Group 20"/>
                    <p:cNvGrpSpPr>
                      <a:grpSpLocks/>
                    </p:cNvGrpSpPr>
                    <p:nvPr/>
                  </p:nvGrpSpPr>
                  <p:grpSpPr bwMode="auto">
                    <a:xfrm>
                      <a:off x="2715" y="1485"/>
                      <a:ext cx="450" cy="660"/>
                      <a:chOff x="1815" y="1485"/>
                      <a:chExt cx="450" cy="660"/>
                    </a:xfrm>
                  </p:grpSpPr>
                  <p:sp>
                    <p:nvSpPr>
                      <p:cNvPr id="17431" name="Oval 2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0" name="AutoShape 2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29" name="AutoShape 2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17425" name="AutoShape 17"/>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24" name="Oval 16"/>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422" name="Text Box 14"/>
              <p:cNvSpPr txBox="1">
                <a:spLocks noChangeArrowheads="1"/>
              </p:cNvSpPr>
              <p:nvPr/>
            </p:nvSpPr>
            <p:spPr bwMode="auto">
              <a:xfrm>
                <a:off x="632" y="2895"/>
                <a:ext cx="1980" cy="9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Cell Membrane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21" name="Text Box 13"/>
              <p:cNvSpPr txBox="1">
                <a:spLocks noChangeArrowheads="1"/>
              </p:cNvSpPr>
              <p:nvPr/>
            </p:nvSpPr>
            <p:spPr bwMode="auto">
              <a:xfrm>
                <a:off x="2612" y="4546"/>
                <a:ext cx="1553" cy="4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lipid bilayer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20" name="Text Box 12"/>
              <p:cNvSpPr txBox="1">
                <a:spLocks noChangeArrowheads="1"/>
              </p:cNvSpPr>
              <p:nvPr/>
            </p:nvSpPr>
            <p:spPr bwMode="auto">
              <a:xfrm>
                <a:off x="3824" y="2042"/>
                <a:ext cx="2080" cy="52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protein channel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9" name="Text Box 11"/>
              <p:cNvSpPr txBox="1">
                <a:spLocks noChangeArrowheads="1"/>
              </p:cNvSpPr>
              <p:nvPr/>
            </p:nvSpPr>
            <p:spPr bwMode="auto">
              <a:xfrm>
                <a:off x="5669" y="4546"/>
                <a:ext cx="1780" cy="4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protein </a:t>
                </a: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pump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8" name="AutoShape 10"/>
              <p:cNvSpPr>
                <a:spLocks noChangeShapeType="1"/>
              </p:cNvSpPr>
              <p:nvPr/>
            </p:nvSpPr>
            <p:spPr bwMode="auto">
              <a:xfrm flipV="1">
                <a:off x="3347" y="4081"/>
                <a:ext cx="122" cy="46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417" name="AutoShape 9"/>
              <p:cNvSpPr>
                <a:spLocks noChangeShapeType="1"/>
              </p:cNvSpPr>
              <p:nvPr/>
            </p:nvSpPr>
            <p:spPr bwMode="auto">
              <a:xfrm>
                <a:off x="4607" y="2446"/>
                <a:ext cx="105" cy="45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416" name="AutoShape 8"/>
              <p:cNvSpPr>
                <a:spLocks noChangeShapeType="1"/>
              </p:cNvSpPr>
              <p:nvPr/>
            </p:nvSpPr>
            <p:spPr bwMode="auto">
              <a:xfrm flipV="1">
                <a:off x="6602" y="4081"/>
                <a:ext cx="45" cy="46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17410" name="Group 2"/>
            <p:cNvGrpSpPr>
              <a:grpSpLocks/>
            </p:cNvGrpSpPr>
            <p:nvPr/>
          </p:nvGrpSpPr>
          <p:grpSpPr bwMode="auto">
            <a:xfrm>
              <a:off x="8910" y="2836"/>
              <a:ext cx="1157" cy="1114"/>
              <a:chOff x="8910" y="2836"/>
              <a:chExt cx="1157" cy="1114"/>
            </a:xfrm>
          </p:grpSpPr>
          <p:sp>
            <p:nvSpPr>
              <p:cNvPr id="17414" name="AutoShape 6"/>
              <p:cNvSpPr>
                <a:spLocks/>
              </p:cNvSpPr>
              <p:nvPr/>
            </p:nvSpPr>
            <p:spPr bwMode="auto">
              <a:xfrm>
                <a:off x="8910" y="2836"/>
                <a:ext cx="180" cy="495"/>
              </a:xfrm>
              <a:prstGeom prst="rightBrace">
                <a:avLst>
                  <a:gd name="adj1" fmla="val 22917"/>
                  <a:gd name="adj2" fmla="val 50000"/>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13" name="AutoShape 5"/>
              <p:cNvSpPr>
                <a:spLocks/>
              </p:cNvSpPr>
              <p:nvPr/>
            </p:nvSpPr>
            <p:spPr bwMode="auto">
              <a:xfrm>
                <a:off x="8910" y="3455"/>
                <a:ext cx="180" cy="495"/>
              </a:xfrm>
              <a:prstGeom prst="rightBrace">
                <a:avLst>
                  <a:gd name="adj1" fmla="val 22917"/>
                  <a:gd name="adj2" fmla="val 50000"/>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12" name="Text Box 4"/>
              <p:cNvSpPr txBox="1">
                <a:spLocks noChangeArrowheads="1"/>
              </p:cNvSpPr>
              <p:nvPr/>
            </p:nvSpPr>
            <p:spPr bwMode="auto">
              <a:xfrm>
                <a:off x="9090" y="2893"/>
                <a:ext cx="977"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Layer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1" name="Text Box 3"/>
              <p:cNvSpPr txBox="1">
                <a:spLocks noChangeArrowheads="1"/>
              </p:cNvSpPr>
              <p:nvPr/>
            </p:nvSpPr>
            <p:spPr bwMode="auto">
              <a:xfrm>
                <a:off x="9090" y="3516"/>
                <a:ext cx="977"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Layer 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7514" name="Rectangle 106"/>
          <p:cNvSpPr>
            <a:spLocks noChangeArrowheads="1"/>
          </p:cNvSpPr>
          <p:nvPr/>
        </p:nvSpPr>
        <p:spPr bwMode="auto">
          <a:xfrm>
            <a:off x="304800" y="2971800"/>
            <a:ext cx="8686800"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231775" marR="0" lvl="0" indent="-231775" algn="l" defTabSz="914400" rtl="0" eaLnBrk="0" fontAlgn="base" latinLnBrk="0" hangingPunct="0">
              <a:lnSpc>
                <a:spcPct val="100000"/>
              </a:lnSpc>
              <a:spcBef>
                <a:spcPct val="0"/>
              </a:spcBef>
              <a:spcAft>
                <a:spcPct val="0"/>
              </a:spcAft>
              <a:buClrTx/>
              <a:buSzTx/>
              <a:buFontTx/>
              <a:buChar char="•"/>
              <a:tabLst/>
            </a:pP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SOME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cells have cell membranes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and</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cell walls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ex: plants, fungi and bacteria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6" name="Picture 105"/>
          <p:cNvPicPr/>
          <p:nvPr/>
        </p:nvPicPr>
        <p:blipFill>
          <a:blip r:embed="rId2" cstate="print"/>
          <a:srcRect/>
          <a:stretch>
            <a:fillRect/>
          </a:stretch>
        </p:blipFill>
        <p:spPr bwMode="auto">
          <a:xfrm>
            <a:off x="2438400" y="3810000"/>
            <a:ext cx="4495800" cy="2819400"/>
          </a:xfrm>
          <a:prstGeom prst="rect">
            <a:avLst/>
          </a:prstGeom>
          <a:noFill/>
          <a:ln w="9525">
            <a:noFill/>
            <a:miter lim="800000"/>
            <a:headEnd/>
            <a:tailEnd/>
          </a:ln>
        </p:spPr>
      </p:pic>
      <p:grpSp>
        <p:nvGrpSpPr>
          <p:cNvPr id="17515" name="Group 107"/>
          <p:cNvGrpSpPr>
            <a:grpSpLocks/>
          </p:cNvGrpSpPr>
          <p:nvPr/>
        </p:nvGrpSpPr>
        <p:grpSpPr bwMode="auto">
          <a:xfrm>
            <a:off x="4343400" y="4114800"/>
            <a:ext cx="4362237" cy="2133600"/>
            <a:chOff x="5529" y="6225"/>
            <a:chExt cx="6869" cy="3360"/>
          </a:xfrm>
        </p:grpSpPr>
        <p:cxnSp>
          <p:nvCxnSpPr>
            <p:cNvPr id="17516" name="AutoShape 108"/>
            <p:cNvCxnSpPr>
              <a:cxnSpLocks noChangeShapeType="1"/>
              <a:stCxn id="17518" idx="1"/>
            </p:cNvCxnSpPr>
            <p:nvPr/>
          </p:nvCxnSpPr>
          <p:spPr bwMode="auto">
            <a:xfrm rot="10800000" flipV="1">
              <a:off x="5529" y="6782"/>
              <a:ext cx="4320" cy="44"/>
            </a:xfrm>
            <a:prstGeom prst="straightConnector1">
              <a:avLst/>
            </a:prstGeom>
            <a:noFill/>
            <a:ln w="38100">
              <a:solidFill>
                <a:srgbClr val="000000"/>
              </a:solidFill>
              <a:round/>
              <a:headEnd/>
              <a:tailEnd type="triangle" w="med" len="med"/>
            </a:ln>
          </p:spPr>
        </p:cxnSp>
        <p:cxnSp>
          <p:nvCxnSpPr>
            <p:cNvPr id="17517" name="AutoShape 109"/>
            <p:cNvCxnSpPr>
              <a:cxnSpLocks noChangeShapeType="1"/>
              <a:stCxn id="17518" idx="1"/>
            </p:cNvCxnSpPr>
            <p:nvPr/>
          </p:nvCxnSpPr>
          <p:spPr bwMode="auto">
            <a:xfrm rot="10800000">
              <a:off x="8049" y="6345"/>
              <a:ext cx="1800" cy="438"/>
            </a:xfrm>
            <a:prstGeom prst="straightConnector1">
              <a:avLst/>
            </a:prstGeom>
            <a:noFill/>
            <a:ln w="38100">
              <a:solidFill>
                <a:srgbClr val="000000"/>
              </a:solidFill>
              <a:round/>
              <a:headEnd/>
              <a:tailEnd type="triangle" w="med" len="med"/>
            </a:ln>
          </p:spPr>
        </p:cxnSp>
        <p:sp>
          <p:nvSpPr>
            <p:cNvPr id="17518" name="Text Box 110"/>
            <p:cNvSpPr txBox="1">
              <a:spLocks noChangeArrowheads="1"/>
            </p:cNvSpPr>
            <p:nvPr/>
          </p:nvSpPr>
          <p:spPr bwMode="auto">
            <a:xfrm>
              <a:off x="9849" y="6225"/>
              <a:ext cx="2549" cy="1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Cell Membrane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519" name="AutoShape 111"/>
            <p:cNvCxnSpPr>
              <a:cxnSpLocks noChangeShapeType="1"/>
            </p:cNvCxnSpPr>
            <p:nvPr/>
          </p:nvCxnSpPr>
          <p:spPr bwMode="auto">
            <a:xfrm rot="10800000" flipV="1">
              <a:off x="8649" y="8745"/>
              <a:ext cx="1680" cy="840"/>
            </a:xfrm>
            <a:prstGeom prst="straightConnector1">
              <a:avLst/>
            </a:prstGeom>
            <a:noFill/>
            <a:ln w="38100">
              <a:solidFill>
                <a:srgbClr val="000000"/>
              </a:solidFill>
              <a:round/>
              <a:headEnd/>
              <a:tailEnd type="triangle" w="med" len="med"/>
            </a:ln>
          </p:spPr>
        </p:cxnSp>
        <p:sp>
          <p:nvSpPr>
            <p:cNvPr id="17520" name="Text Box 112"/>
            <p:cNvSpPr txBox="1">
              <a:spLocks noChangeArrowheads="1"/>
            </p:cNvSpPr>
            <p:nvPr/>
          </p:nvSpPr>
          <p:spPr bwMode="auto">
            <a:xfrm>
              <a:off x="10329" y="8385"/>
              <a:ext cx="1957" cy="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Cell Wall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507">
                                            <p:txEl>
                                              <p:pRg st="3" end="3"/>
                                            </p:txEl>
                                          </p:spTgt>
                                        </p:tgtEl>
                                        <p:attrNameLst>
                                          <p:attrName>style.visibility</p:attrName>
                                        </p:attrNameLst>
                                      </p:cBhvr>
                                      <p:to>
                                        <p:strVal val="visible"/>
                                      </p:to>
                                    </p:set>
                                    <p:animEffect transition="in" filter="fade">
                                      <p:cBhvr>
                                        <p:cTn id="7" dur="1000"/>
                                        <p:tgtEl>
                                          <p:spTgt spid="17507">
                                            <p:txEl>
                                              <p:pRg st="3" end="3"/>
                                            </p:txEl>
                                          </p:spTgt>
                                        </p:tgtEl>
                                      </p:cBhvr>
                                    </p:animEffect>
                                    <p:anim calcmode="lin" valueType="num">
                                      <p:cBhvr>
                                        <p:cTn id="8" dur="1000" fill="hold"/>
                                        <p:tgtEl>
                                          <p:spTgt spid="1750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7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514">
                                            <p:txEl>
                                              <p:pRg st="1" end="1"/>
                                            </p:txEl>
                                          </p:spTgt>
                                        </p:tgtEl>
                                        <p:attrNameLst>
                                          <p:attrName>style.visibility</p:attrName>
                                        </p:attrNameLst>
                                      </p:cBhvr>
                                      <p:to>
                                        <p:strVal val="visible"/>
                                      </p:to>
                                    </p:set>
                                    <p:animEffect transition="in" filter="fade">
                                      <p:cBhvr>
                                        <p:cTn id="14" dur="1000"/>
                                        <p:tgtEl>
                                          <p:spTgt spid="17514">
                                            <p:txEl>
                                              <p:pRg st="1" end="1"/>
                                            </p:txEl>
                                          </p:spTgt>
                                        </p:tgtEl>
                                      </p:cBhvr>
                                    </p:animEffect>
                                    <p:anim calcmode="lin" valueType="num">
                                      <p:cBhvr>
                                        <p:cTn id="15" dur="1000" fill="hold"/>
                                        <p:tgtEl>
                                          <p:spTgt spid="175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5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0" name="Rectangle 100"/>
          <p:cNvSpPr>
            <a:spLocks noChangeArrowheads="1"/>
          </p:cNvSpPr>
          <p:nvPr/>
        </p:nvSpPr>
        <p:spPr bwMode="auto">
          <a:xfrm>
            <a:off x="228600" y="120134"/>
            <a:ext cx="8686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Facilitated Diffusion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is the movement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larger molecules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like glucose through the cell membrane – larger molecules must be “helped”</a:t>
            </a:r>
          </a:p>
          <a:p>
            <a:pPr marL="228600" marR="0" lvl="0" indent="-228600"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effectLst/>
              <a:latin typeface="Arial" pitchFamily="34"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Proteins in the cell membrane form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channels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for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large molecules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to pass through </a:t>
            </a:r>
          </a:p>
          <a:p>
            <a:pPr marL="228600" marR="0" lvl="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effectLst/>
              <a:latin typeface="Arial" pitchFamily="34"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Proteins that form channels (pores) are called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protein channels</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601" name="Group 1"/>
          <p:cNvGrpSpPr>
            <a:grpSpLocks/>
          </p:cNvGrpSpPr>
          <p:nvPr/>
        </p:nvGrpSpPr>
        <p:grpSpPr bwMode="auto">
          <a:xfrm>
            <a:off x="1524000" y="4191000"/>
            <a:ext cx="6705600" cy="2447925"/>
            <a:chOff x="2600" y="9012"/>
            <a:chExt cx="7540" cy="2418"/>
          </a:xfrm>
        </p:grpSpPr>
        <p:sp>
          <p:nvSpPr>
            <p:cNvPr id="25699" name="Text Box 99"/>
            <p:cNvSpPr txBox="1">
              <a:spLocks noChangeArrowheads="1"/>
            </p:cNvSpPr>
            <p:nvPr/>
          </p:nvSpPr>
          <p:spPr bwMode="auto">
            <a:xfrm>
              <a:off x="2600" y="9159"/>
              <a:ext cx="2232" cy="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outside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98" name="Text Box 98"/>
            <p:cNvSpPr txBox="1">
              <a:spLocks noChangeArrowheads="1"/>
            </p:cNvSpPr>
            <p:nvPr/>
          </p:nvSpPr>
          <p:spPr bwMode="auto">
            <a:xfrm>
              <a:off x="2647" y="10601"/>
              <a:ext cx="2644" cy="8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602" name="Group 2"/>
            <p:cNvGrpSpPr>
              <a:grpSpLocks/>
            </p:cNvGrpSpPr>
            <p:nvPr/>
          </p:nvGrpSpPr>
          <p:grpSpPr bwMode="auto">
            <a:xfrm>
              <a:off x="3614" y="9012"/>
              <a:ext cx="6526" cy="1871"/>
              <a:chOff x="2735" y="5829"/>
              <a:chExt cx="8200" cy="2704"/>
            </a:xfrm>
          </p:grpSpPr>
          <p:sp>
            <p:nvSpPr>
              <p:cNvPr id="25697" name="Text Box 97"/>
              <p:cNvSpPr txBox="1">
                <a:spLocks noChangeArrowheads="1"/>
              </p:cNvSpPr>
              <p:nvPr/>
            </p:nvSpPr>
            <p:spPr bwMode="auto">
              <a:xfrm>
                <a:off x="7886" y="5829"/>
                <a:ext cx="3049" cy="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Glucose molecules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5603" name="Group 3"/>
              <p:cNvGrpSpPr>
                <a:grpSpLocks/>
              </p:cNvGrpSpPr>
              <p:nvPr/>
            </p:nvGrpSpPr>
            <p:grpSpPr bwMode="auto">
              <a:xfrm>
                <a:off x="2735" y="5829"/>
                <a:ext cx="5189" cy="2704"/>
                <a:chOff x="2735" y="5829"/>
                <a:chExt cx="5189" cy="2704"/>
              </a:xfrm>
            </p:grpSpPr>
            <p:grpSp>
              <p:nvGrpSpPr>
                <p:cNvPr id="25613" name="Group 13"/>
                <p:cNvGrpSpPr>
                  <a:grpSpLocks/>
                </p:cNvGrpSpPr>
                <p:nvPr/>
              </p:nvGrpSpPr>
              <p:grpSpPr bwMode="auto">
                <a:xfrm>
                  <a:off x="2735" y="6737"/>
                  <a:ext cx="4985" cy="1051"/>
                  <a:chOff x="1815" y="1649"/>
                  <a:chExt cx="4984" cy="1051"/>
                </a:xfrm>
              </p:grpSpPr>
              <p:grpSp>
                <p:nvGrpSpPr>
                  <p:cNvPr id="25670" name="Group 70"/>
                  <p:cNvGrpSpPr>
                    <a:grpSpLocks/>
                  </p:cNvGrpSpPr>
                  <p:nvPr/>
                </p:nvGrpSpPr>
                <p:grpSpPr bwMode="auto">
                  <a:xfrm>
                    <a:off x="1815" y="1649"/>
                    <a:ext cx="1054" cy="1047"/>
                    <a:chOff x="1815" y="1649"/>
                    <a:chExt cx="1054" cy="1047"/>
                  </a:xfrm>
                </p:grpSpPr>
                <p:grpSp>
                  <p:nvGrpSpPr>
                    <p:cNvPr id="25684" name="Group 84"/>
                    <p:cNvGrpSpPr>
                      <a:grpSpLocks/>
                    </p:cNvGrpSpPr>
                    <p:nvPr/>
                  </p:nvGrpSpPr>
                  <p:grpSpPr bwMode="auto">
                    <a:xfrm rot="10800000">
                      <a:off x="1820" y="2244"/>
                      <a:ext cx="1049" cy="452"/>
                      <a:chOff x="1815" y="1485"/>
                      <a:chExt cx="1350" cy="660"/>
                    </a:xfrm>
                  </p:grpSpPr>
                  <p:grpSp>
                    <p:nvGrpSpPr>
                      <p:cNvPr id="25693" name="Group 93"/>
                      <p:cNvGrpSpPr>
                        <a:grpSpLocks/>
                      </p:cNvGrpSpPr>
                      <p:nvPr/>
                    </p:nvGrpSpPr>
                    <p:grpSpPr bwMode="auto">
                      <a:xfrm>
                        <a:off x="1815" y="1485"/>
                        <a:ext cx="450" cy="660"/>
                        <a:chOff x="1815" y="1485"/>
                        <a:chExt cx="450" cy="660"/>
                      </a:xfrm>
                    </p:grpSpPr>
                    <p:sp>
                      <p:nvSpPr>
                        <p:cNvPr id="25696" name="Oval 96"/>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5" name="AutoShape 95"/>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4" name="AutoShape 94"/>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89" name="Group 89"/>
                      <p:cNvGrpSpPr>
                        <a:grpSpLocks/>
                      </p:cNvGrpSpPr>
                      <p:nvPr/>
                    </p:nvGrpSpPr>
                    <p:grpSpPr bwMode="auto">
                      <a:xfrm>
                        <a:off x="2265" y="1485"/>
                        <a:ext cx="450" cy="660"/>
                        <a:chOff x="1815" y="1485"/>
                        <a:chExt cx="450" cy="660"/>
                      </a:xfrm>
                    </p:grpSpPr>
                    <p:sp>
                      <p:nvSpPr>
                        <p:cNvPr id="25692" name="Oval 9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1" name="AutoShape 9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90" name="AutoShape 9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85" name="Group 85"/>
                      <p:cNvGrpSpPr>
                        <a:grpSpLocks/>
                      </p:cNvGrpSpPr>
                      <p:nvPr/>
                    </p:nvGrpSpPr>
                    <p:grpSpPr bwMode="auto">
                      <a:xfrm>
                        <a:off x="2715" y="1485"/>
                        <a:ext cx="450" cy="660"/>
                        <a:chOff x="1815" y="1485"/>
                        <a:chExt cx="450" cy="660"/>
                      </a:xfrm>
                    </p:grpSpPr>
                    <p:sp>
                      <p:nvSpPr>
                        <p:cNvPr id="25688" name="Oval 8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7" name="AutoShape 8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6" name="AutoShape 8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671" name="Group 71"/>
                    <p:cNvGrpSpPr>
                      <a:grpSpLocks/>
                    </p:cNvGrpSpPr>
                    <p:nvPr/>
                  </p:nvGrpSpPr>
                  <p:grpSpPr bwMode="auto">
                    <a:xfrm>
                      <a:off x="1815" y="1649"/>
                      <a:ext cx="1049" cy="452"/>
                      <a:chOff x="1815" y="1485"/>
                      <a:chExt cx="1350" cy="660"/>
                    </a:xfrm>
                  </p:grpSpPr>
                  <p:grpSp>
                    <p:nvGrpSpPr>
                      <p:cNvPr id="25680" name="Group 80"/>
                      <p:cNvGrpSpPr>
                        <a:grpSpLocks/>
                      </p:cNvGrpSpPr>
                      <p:nvPr/>
                    </p:nvGrpSpPr>
                    <p:grpSpPr bwMode="auto">
                      <a:xfrm>
                        <a:off x="1815" y="1485"/>
                        <a:ext cx="450" cy="660"/>
                        <a:chOff x="1815" y="1485"/>
                        <a:chExt cx="450" cy="660"/>
                      </a:xfrm>
                    </p:grpSpPr>
                    <p:sp>
                      <p:nvSpPr>
                        <p:cNvPr id="25683" name="Oval 8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2" name="AutoShape 8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1" name="AutoShape 8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76" name="Group 76"/>
                      <p:cNvGrpSpPr>
                        <a:grpSpLocks/>
                      </p:cNvGrpSpPr>
                      <p:nvPr/>
                    </p:nvGrpSpPr>
                    <p:grpSpPr bwMode="auto">
                      <a:xfrm>
                        <a:off x="2265" y="1485"/>
                        <a:ext cx="450" cy="660"/>
                        <a:chOff x="1815" y="1485"/>
                        <a:chExt cx="450" cy="660"/>
                      </a:xfrm>
                    </p:grpSpPr>
                    <p:sp>
                      <p:nvSpPr>
                        <p:cNvPr id="25679" name="Oval 79"/>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8" name="AutoShape 78"/>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7" name="AutoShape 77"/>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72" name="Group 72"/>
                      <p:cNvGrpSpPr>
                        <a:grpSpLocks/>
                      </p:cNvGrpSpPr>
                      <p:nvPr/>
                    </p:nvGrpSpPr>
                    <p:grpSpPr bwMode="auto">
                      <a:xfrm>
                        <a:off x="2715" y="1485"/>
                        <a:ext cx="450" cy="660"/>
                        <a:chOff x="1815" y="1485"/>
                        <a:chExt cx="450" cy="660"/>
                      </a:xfrm>
                    </p:grpSpPr>
                    <p:sp>
                      <p:nvSpPr>
                        <p:cNvPr id="25675" name="Oval 7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4" name="AutoShape 7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73" name="AutoShape 7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5643" name="Group 43"/>
                  <p:cNvGrpSpPr>
                    <a:grpSpLocks/>
                  </p:cNvGrpSpPr>
                  <p:nvPr/>
                </p:nvGrpSpPr>
                <p:grpSpPr bwMode="auto">
                  <a:xfrm>
                    <a:off x="3895" y="1649"/>
                    <a:ext cx="1054" cy="1047"/>
                    <a:chOff x="1815" y="1649"/>
                    <a:chExt cx="1054" cy="1047"/>
                  </a:xfrm>
                </p:grpSpPr>
                <p:grpSp>
                  <p:nvGrpSpPr>
                    <p:cNvPr id="25657" name="Group 57"/>
                    <p:cNvGrpSpPr>
                      <a:grpSpLocks/>
                    </p:cNvGrpSpPr>
                    <p:nvPr/>
                  </p:nvGrpSpPr>
                  <p:grpSpPr bwMode="auto">
                    <a:xfrm rot="10800000">
                      <a:off x="1820" y="2244"/>
                      <a:ext cx="1049" cy="452"/>
                      <a:chOff x="1815" y="1485"/>
                      <a:chExt cx="1350" cy="660"/>
                    </a:xfrm>
                  </p:grpSpPr>
                  <p:grpSp>
                    <p:nvGrpSpPr>
                      <p:cNvPr id="25666" name="Group 66"/>
                      <p:cNvGrpSpPr>
                        <a:grpSpLocks/>
                      </p:cNvGrpSpPr>
                      <p:nvPr/>
                    </p:nvGrpSpPr>
                    <p:grpSpPr bwMode="auto">
                      <a:xfrm>
                        <a:off x="1815" y="1485"/>
                        <a:ext cx="450" cy="660"/>
                        <a:chOff x="1815" y="1485"/>
                        <a:chExt cx="450" cy="660"/>
                      </a:xfrm>
                    </p:grpSpPr>
                    <p:sp>
                      <p:nvSpPr>
                        <p:cNvPr id="25669" name="Oval 69"/>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8" name="AutoShape 68"/>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7" name="AutoShape 67"/>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62" name="Group 62"/>
                      <p:cNvGrpSpPr>
                        <a:grpSpLocks/>
                      </p:cNvGrpSpPr>
                      <p:nvPr/>
                    </p:nvGrpSpPr>
                    <p:grpSpPr bwMode="auto">
                      <a:xfrm>
                        <a:off x="2265" y="1485"/>
                        <a:ext cx="450" cy="660"/>
                        <a:chOff x="1815" y="1485"/>
                        <a:chExt cx="450" cy="660"/>
                      </a:xfrm>
                    </p:grpSpPr>
                    <p:sp>
                      <p:nvSpPr>
                        <p:cNvPr id="25665" name="Oval 6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4" name="AutoShape 6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3" name="AutoShape 6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58" name="Group 58"/>
                      <p:cNvGrpSpPr>
                        <a:grpSpLocks/>
                      </p:cNvGrpSpPr>
                      <p:nvPr/>
                    </p:nvGrpSpPr>
                    <p:grpSpPr bwMode="auto">
                      <a:xfrm>
                        <a:off x="2715" y="1485"/>
                        <a:ext cx="450" cy="660"/>
                        <a:chOff x="1815" y="1485"/>
                        <a:chExt cx="450" cy="660"/>
                      </a:xfrm>
                    </p:grpSpPr>
                    <p:sp>
                      <p:nvSpPr>
                        <p:cNvPr id="25661" name="Oval 6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0" name="AutoShape 6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9" name="AutoShape 5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644" name="Group 44"/>
                    <p:cNvGrpSpPr>
                      <a:grpSpLocks/>
                    </p:cNvGrpSpPr>
                    <p:nvPr/>
                  </p:nvGrpSpPr>
                  <p:grpSpPr bwMode="auto">
                    <a:xfrm>
                      <a:off x="1815" y="1649"/>
                      <a:ext cx="1049" cy="452"/>
                      <a:chOff x="1815" y="1485"/>
                      <a:chExt cx="1350" cy="660"/>
                    </a:xfrm>
                  </p:grpSpPr>
                  <p:grpSp>
                    <p:nvGrpSpPr>
                      <p:cNvPr id="25653" name="Group 53"/>
                      <p:cNvGrpSpPr>
                        <a:grpSpLocks/>
                      </p:cNvGrpSpPr>
                      <p:nvPr/>
                    </p:nvGrpSpPr>
                    <p:grpSpPr bwMode="auto">
                      <a:xfrm>
                        <a:off x="1815" y="1485"/>
                        <a:ext cx="450" cy="660"/>
                        <a:chOff x="1815" y="1485"/>
                        <a:chExt cx="450" cy="660"/>
                      </a:xfrm>
                    </p:grpSpPr>
                    <p:sp>
                      <p:nvSpPr>
                        <p:cNvPr id="25656" name="Oval 56"/>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5" name="AutoShape 55"/>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4" name="AutoShape 54"/>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49" name="Group 49"/>
                      <p:cNvGrpSpPr>
                        <a:grpSpLocks/>
                      </p:cNvGrpSpPr>
                      <p:nvPr/>
                    </p:nvGrpSpPr>
                    <p:grpSpPr bwMode="auto">
                      <a:xfrm>
                        <a:off x="2265" y="1485"/>
                        <a:ext cx="450" cy="660"/>
                        <a:chOff x="1815" y="1485"/>
                        <a:chExt cx="450" cy="660"/>
                      </a:xfrm>
                    </p:grpSpPr>
                    <p:sp>
                      <p:nvSpPr>
                        <p:cNvPr id="25652" name="Oval 5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1" name="AutoShape 5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0" name="AutoShape 5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45" name="Group 45"/>
                      <p:cNvGrpSpPr>
                        <a:grpSpLocks/>
                      </p:cNvGrpSpPr>
                      <p:nvPr/>
                    </p:nvGrpSpPr>
                    <p:grpSpPr bwMode="auto">
                      <a:xfrm>
                        <a:off x="2715" y="1485"/>
                        <a:ext cx="450" cy="660"/>
                        <a:chOff x="1815" y="1485"/>
                        <a:chExt cx="450" cy="660"/>
                      </a:xfrm>
                    </p:grpSpPr>
                    <p:sp>
                      <p:nvSpPr>
                        <p:cNvPr id="25648" name="Oval 4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7" name="AutoShape 4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6" name="AutoShape 4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5616" name="Group 16"/>
                  <p:cNvGrpSpPr>
                    <a:grpSpLocks/>
                  </p:cNvGrpSpPr>
                  <p:nvPr/>
                </p:nvGrpSpPr>
                <p:grpSpPr bwMode="auto">
                  <a:xfrm>
                    <a:off x="5745" y="1653"/>
                    <a:ext cx="1054" cy="1047"/>
                    <a:chOff x="1815" y="1649"/>
                    <a:chExt cx="1054" cy="1047"/>
                  </a:xfrm>
                </p:grpSpPr>
                <p:grpSp>
                  <p:nvGrpSpPr>
                    <p:cNvPr id="25630" name="Group 30"/>
                    <p:cNvGrpSpPr>
                      <a:grpSpLocks/>
                    </p:cNvGrpSpPr>
                    <p:nvPr/>
                  </p:nvGrpSpPr>
                  <p:grpSpPr bwMode="auto">
                    <a:xfrm rot="10800000">
                      <a:off x="1820" y="2244"/>
                      <a:ext cx="1049" cy="452"/>
                      <a:chOff x="1815" y="1485"/>
                      <a:chExt cx="1350" cy="660"/>
                    </a:xfrm>
                  </p:grpSpPr>
                  <p:grpSp>
                    <p:nvGrpSpPr>
                      <p:cNvPr id="25639" name="Group 39"/>
                      <p:cNvGrpSpPr>
                        <a:grpSpLocks/>
                      </p:cNvGrpSpPr>
                      <p:nvPr/>
                    </p:nvGrpSpPr>
                    <p:grpSpPr bwMode="auto">
                      <a:xfrm>
                        <a:off x="1815" y="1485"/>
                        <a:ext cx="450" cy="660"/>
                        <a:chOff x="1815" y="1485"/>
                        <a:chExt cx="450" cy="660"/>
                      </a:xfrm>
                    </p:grpSpPr>
                    <p:sp>
                      <p:nvSpPr>
                        <p:cNvPr id="25642" name="Oval 4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1" name="AutoShape 4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0" name="AutoShape 4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35" name="Group 35"/>
                      <p:cNvGrpSpPr>
                        <a:grpSpLocks/>
                      </p:cNvGrpSpPr>
                      <p:nvPr/>
                    </p:nvGrpSpPr>
                    <p:grpSpPr bwMode="auto">
                      <a:xfrm>
                        <a:off x="2265" y="1485"/>
                        <a:ext cx="450" cy="660"/>
                        <a:chOff x="1815" y="1485"/>
                        <a:chExt cx="450" cy="660"/>
                      </a:xfrm>
                    </p:grpSpPr>
                    <p:sp>
                      <p:nvSpPr>
                        <p:cNvPr id="25638" name="Oval 3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7" name="AutoShape 3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6" name="AutoShape 3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31" name="Group 31"/>
                      <p:cNvGrpSpPr>
                        <a:grpSpLocks/>
                      </p:cNvGrpSpPr>
                      <p:nvPr/>
                    </p:nvGrpSpPr>
                    <p:grpSpPr bwMode="auto">
                      <a:xfrm>
                        <a:off x="2715" y="1485"/>
                        <a:ext cx="450" cy="660"/>
                        <a:chOff x="1815" y="1485"/>
                        <a:chExt cx="450" cy="660"/>
                      </a:xfrm>
                    </p:grpSpPr>
                    <p:sp>
                      <p:nvSpPr>
                        <p:cNvPr id="25634" name="Oval 3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3" name="AutoShape 3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2" name="AutoShape 3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617" name="Group 17"/>
                    <p:cNvGrpSpPr>
                      <a:grpSpLocks/>
                    </p:cNvGrpSpPr>
                    <p:nvPr/>
                  </p:nvGrpSpPr>
                  <p:grpSpPr bwMode="auto">
                    <a:xfrm>
                      <a:off x="1815" y="1649"/>
                      <a:ext cx="1049" cy="452"/>
                      <a:chOff x="1815" y="1485"/>
                      <a:chExt cx="1350" cy="660"/>
                    </a:xfrm>
                  </p:grpSpPr>
                  <p:grpSp>
                    <p:nvGrpSpPr>
                      <p:cNvPr id="25626" name="Group 26"/>
                      <p:cNvGrpSpPr>
                        <a:grpSpLocks/>
                      </p:cNvGrpSpPr>
                      <p:nvPr/>
                    </p:nvGrpSpPr>
                    <p:grpSpPr bwMode="auto">
                      <a:xfrm>
                        <a:off x="1815" y="1485"/>
                        <a:ext cx="450" cy="660"/>
                        <a:chOff x="1815" y="1485"/>
                        <a:chExt cx="450" cy="660"/>
                      </a:xfrm>
                    </p:grpSpPr>
                    <p:sp>
                      <p:nvSpPr>
                        <p:cNvPr id="25629" name="Oval 29"/>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8" name="AutoShape 28"/>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7" name="AutoShape 27"/>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22" name="Group 22"/>
                      <p:cNvGrpSpPr>
                        <a:grpSpLocks/>
                      </p:cNvGrpSpPr>
                      <p:nvPr/>
                    </p:nvGrpSpPr>
                    <p:grpSpPr bwMode="auto">
                      <a:xfrm>
                        <a:off x="2265" y="1485"/>
                        <a:ext cx="450" cy="660"/>
                        <a:chOff x="1815" y="1485"/>
                        <a:chExt cx="450" cy="660"/>
                      </a:xfrm>
                    </p:grpSpPr>
                    <p:sp>
                      <p:nvSpPr>
                        <p:cNvPr id="25625" name="Oval 2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4" name="AutoShape 2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3" name="AutoShape 2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18" name="Group 18"/>
                      <p:cNvGrpSpPr>
                        <a:grpSpLocks/>
                      </p:cNvGrpSpPr>
                      <p:nvPr/>
                    </p:nvGrpSpPr>
                    <p:grpSpPr bwMode="auto">
                      <a:xfrm>
                        <a:off x="2715" y="1485"/>
                        <a:ext cx="450" cy="660"/>
                        <a:chOff x="1815" y="1485"/>
                        <a:chExt cx="450" cy="660"/>
                      </a:xfrm>
                    </p:grpSpPr>
                    <p:sp>
                      <p:nvSpPr>
                        <p:cNvPr id="25621" name="Oval 2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0" name="AutoShape 2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9" name="AutoShape 1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5615" name="AutoShape 15"/>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4" name="Oval 14"/>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612" name="AutoShape 12"/>
                <p:cNvSpPr>
                  <a:spLocks noChangeShapeType="1"/>
                </p:cNvSpPr>
                <p:nvPr/>
              </p:nvSpPr>
              <p:spPr bwMode="auto">
                <a:xfrm>
                  <a:off x="6903" y="6042"/>
                  <a:ext cx="1021"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1" name="AutoShape 11"/>
                <p:cNvSpPr>
                  <a:spLocks noChangeShapeType="1"/>
                </p:cNvSpPr>
                <p:nvPr/>
              </p:nvSpPr>
              <p:spPr bwMode="auto">
                <a:xfrm>
                  <a:off x="4327" y="6569"/>
                  <a:ext cx="0" cy="1380"/>
                </a:xfrm>
                <a:prstGeom prst="straightConnector1">
                  <a:avLst/>
                </a:prstGeom>
                <a:ln w="76200">
                  <a:solidFill>
                    <a:srgbClr val="C00000"/>
                  </a:solidFill>
                  <a:headEnd/>
                  <a:tailEnd type="triangl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grpSp>
              <p:nvGrpSpPr>
                <p:cNvPr id="25604" name="Group 4"/>
                <p:cNvGrpSpPr>
                  <a:grpSpLocks/>
                </p:cNvGrpSpPr>
                <p:nvPr/>
              </p:nvGrpSpPr>
              <p:grpSpPr bwMode="auto">
                <a:xfrm>
                  <a:off x="4186" y="5829"/>
                  <a:ext cx="2511" cy="2704"/>
                  <a:chOff x="4186" y="5829"/>
                  <a:chExt cx="2511" cy="2704"/>
                </a:xfrm>
              </p:grpSpPr>
              <p:sp>
                <p:nvSpPr>
                  <p:cNvPr id="25610" name="Oval 10"/>
                  <p:cNvSpPr>
                    <a:spLocks noChangeArrowheads="1"/>
                  </p:cNvSpPr>
                  <p:nvPr/>
                </p:nvSpPr>
                <p:spPr bwMode="auto">
                  <a:xfrm>
                    <a:off x="4186" y="582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9" name="Oval 9"/>
                  <p:cNvSpPr>
                    <a:spLocks noChangeArrowheads="1"/>
                  </p:cNvSpPr>
                  <p:nvPr/>
                </p:nvSpPr>
                <p:spPr bwMode="auto">
                  <a:xfrm>
                    <a:off x="4880" y="582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8" name="Oval 8"/>
                  <p:cNvSpPr>
                    <a:spLocks noChangeArrowheads="1"/>
                  </p:cNvSpPr>
                  <p:nvPr/>
                </p:nvSpPr>
                <p:spPr bwMode="auto">
                  <a:xfrm>
                    <a:off x="5571" y="6161"/>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7" name="Oval 7"/>
                  <p:cNvSpPr>
                    <a:spLocks noChangeArrowheads="1"/>
                  </p:cNvSpPr>
                  <p:nvPr/>
                </p:nvSpPr>
                <p:spPr bwMode="auto">
                  <a:xfrm>
                    <a:off x="6307" y="582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6" name="Oval 6"/>
                  <p:cNvSpPr>
                    <a:spLocks noChangeArrowheads="1"/>
                  </p:cNvSpPr>
                  <p:nvPr/>
                </p:nvSpPr>
                <p:spPr bwMode="auto">
                  <a:xfrm>
                    <a:off x="5410" y="8125"/>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5605" name="Oval 5"/>
                  <p:cNvSpPr>
                    <a:spLocks noChangeArrowheads="1"/>
                  </p:cNvSpPr>
                  <p:nvPr/>
                </p:nvSpPr>
                <p:spPr bwMode="auto">
                  <a:xfrm>
                    <a:off x="4576" y="8042"/>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grpSp>
      </p:grpSp>
      <p:sp>
        <p:nvSpPr>
          <p:cNvPr id="25704" name="Rectangle 10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700">
                                            <p:txEl>
                                              <p:pRg st="2" end="2"/>
                                            </p:txEl>
                                          </p:spTgt>
                                        </p:tgtEl>
                                        <p:attrNameLst>
                                          <p:attrName>style.visibility</p:attrName>
                                        </p:attrNameLst>
                                      </p:cBhvr>
                                      <p:to>
                                        <p:strVal val="visible"/>
                                      </p:to>
                                    </p:set>
                                    <p:animEffect transition="in" filter="fade">
                                      <p:cBhvr>
                                        <p:cTn id="7" dur="1000"/>
                                        <p:tgtEl>
                                          <p:spTgt spid="25700">
                                            <p:txEl>
                                              <p:pRg st="2" end="2"/>
                                            </p:txEl>
                                          </p:spTgt>
                                        </p:tgtEl>
                                      </p:cBhvr>
                                    </p:animEffect>
                                    <p:anim calcmode="lin" valueType="num">
                                      <p:cBhvr>
                                        <p:cTn id="8" dur="1000" fill="hold"/>
                                        <p:tgtEl>
                                          <p:spTgt spid="2570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7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700">
                                            <p:txEl>
                                              <p:pRg st="4" end="4"/>
                                            </p:txEl>
                                          </p:spTgt>
                                        </p:tgtEl>
                                        <p:attrNameLst>
                                          <p:attrName>style.visibility</p:attrName>
                                        </p:attrNameLst>
                                      </p:cBhvr>
                                      <p:to>
                                        <p:strVal val="visible"/>
                                      </p:to>
                                    </p:set>
                                    <p:animEffect transition="in" filter="fade">
                                      <p:cBhvr>
                                        <p:cTn id="14" dur="1000"/>
                                        <p:tgtEl>
                                          <p:spTgt spid="25700">
                                            <p:txEl>
                                              <p:pRg st="4" end="4"/>
                                            </p:txEl>
                                          </p:spTgt>
                                        </p:tgtEl>
                                      </p:cBhvr>
                                    </p:animEffect>
                                    <p:anim calcmode="lin" valueType="num">
                                      <p:cBhvr>
                                        <p:cTn id="15" dur="1000" fill="hold"/>
                                        <p:tgtEl>
                                          <p:spTgt spid="2570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570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14800" y="5943600"/>
            <a:ext cx="838200" cy="842665"/>
            <a:chOff x="4114800" y="5943600"/>
            <a:chExt cx="838200" cy="842665"/>
          </a:xfrm>
        </p:grpSpPr>
        <p:sp>
          <p:nvSpPr>
            <p:cNvPr id="3" name="TextBox 2"/>
            <p:cNvSpPr txBox="1"/>
            <p:nvPr/>
          </p:nvSpPr>
          <p:spPr>
            <a:xfrm>
              <a:off x="4114800" y="6324600"/>
              <a:ext cx="838200" cy="461665"/>
            </a:xfrm>
            <a:prstGeom prst="rect">
              <a:avLst/>
            </a:prstGeom>
            <a:noFill/>
          </p:spPr>
          <p:txBody>
            <a:bodyPr wrap="square" rtlCol="0">
              <a:spAutoFit/>
            </a:bodyPr>
            <a:lstStyle/>
            <a:p>
              <a:r>
                <a:rPr lang="en-US" sz="2400" dirty="0" smtClean="0"/>
                <a:t>Click </a:t>
              </a:r>
              <a:endParaRPr lang="en-US" sz="2400" dirty="0"/>
            </a:p>
          </p:txBody>
        </p:sp>
        <p:cxnSp>
          <p:nvCxnSpPr>
            <p:cNvPr id="4" name="Straight Arrow Connector 3"/>
            <p:cNvCxnSpPr/>
            <p:nvPr/>
          </p:nvCxnSpPr>
          <p:spPr>
            <a:xfrm rot="16200000" flipV="1">
              <a:off x="4305300" y="6134100"/>
              <a:ext cx="381002" cy="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6" name="Picture 2" descr="File:Scheme facilitated diffusion in cell membrane-en.svg">
            <a:hlinkClick r:id="rId2"/>
          </p:cNvPr>
          <p:cNvPicPr>
            <a:picLocks noChangeAspect="1" noChangeArrowheads="1"/>
          </p:cNvPicPr>
          <p:nvPr/>
        </p:nvPicPr>
        <p:blipFill>
          <a:blip r:embed="rId3" cstate="print"/>
          <a:srcRect/>
          <a:stretch>
            <a:fillRect/>
          </a:stretch>
        </p:blipFill>
        <p:spPr bwMode="auto">
          <a:xfrm>
            <a:off x="381000" y="1371600"/>
            <a:ext cx="8366397" cy="3657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28600"/>
            <a:ext cx="86868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sng" strike="noStrike" cap="none" normalizeH="0" baseline="0" dirty="0" smtClean="0">
                <a:ln>
                  <a:noFill/>
                </a:ln>
                <a:solidFill>
                  <a:srgbClr val="C00000"/>
                </a:solidFill>
                <a:effectLst/>
                <a:latin typeface="Calibri" pitchFamily="34" charset="0"/>
                <a:ea typeface="Times New Roman" pitchFamily="18" charset="0"/>
                <a:cs typeface="Arial" pitchFamily="34" charset="0"/>
              </a:rPr>
              <a:t>Hyper</a:t>
            </a:r>
            <a:r>
              <a:rPr kumimoji="0" lang="en-US" sz="27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tonic</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Solutions: </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contain a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high concentration</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solute relative to another solution (e.g. the cell's cytoplasm). When a cell is placed in a hypertonic solution, the water diffuses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out</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the cell, causing the cell to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shrivel</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1" i="0" u="sng" strike="noStrike" cap="none" normalizeH="0" baseline="0" dirty="0" smtClean="0">
                <a:ln>
                  <a:noFill/>
                </a:ln>
                <a:solidFill>
                  <a:srgbClr val="C00000"/>
                </a:solidFill>
                <a:effectLst/>
                <a:latin typeface="Calibri" pitchFamily="34" charset="0"/>
                <a:ea typeface="Times New Roman" pitchFamily="18" charset="0"/>
                <a:cs typeface="Arial" pitchFamily="34" charset="0"/>
              </a:rPr>
              <a:t>Hypo</a:t>
            </a:r>
            <a:r>
              <a:rPr kumimoji="0" lang="en-US" sz="27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tonic</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Solutions: </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contain a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low concentration</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solute relative to another solution (e.g. the cell's cytoplasm). When a cell is placed in a hypotonic solution, the water diffuses</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into</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the cell, causing the cell to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swell</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and possibly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explode</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1" i="0" u="sng" strike="noStrike" cap="none" normalizeH="0" baseline="0" dirty="0" smtClean="0">
                <a:ln>
                  <a:noFill/>
                </a:ln>
                <a:solidFill>
                  <a:srgbClr val="C00000"/>
                </a:solidFill>
                <a:effectLst/>
                <a:latin typeface="Calibri" pitchFamily="34" charset="0"/>
                <a:ea typeface="Times New Roman" pitchFamily="18" charset="0"/>
                <a:cs typeface="Arial" pitchFamily="34" charset="0"/>
              </a:rPr>
              <a:t>Iso</a:t>
            </a:r>
            <a:r>
              <a:rPr kumimoji="0" lang="en-US" sz="27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tonic</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Solutions: </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contain the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same concentration</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solute as another solution (e.g. the cell's cytoplasm). When a cell is placed in an isotonic solution, the water diffuses</a:t>
            </a:r>
            <a:r>
              <a:rPr kumimoji="0" lang="en-US" sz="27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700" b="1" i="0" u="sng" strike="noStrike" cap="none" normalizeH="0" baseline="0" dirty="0" smtClean="0">
                <a:ln>
                  <a:noFill/>
                </a:ln>
                <a:effectLst/>
                <a:latin typeface="Calibri" pitchFamily="34" charset="0"/>
                <a:ea typeface="Times New Roman" pitchFamily="18" charset="0"/>
                <a:cs typeface="Arial" pitchFamily="34" charset="0"/>
              </a:rPr>
              <a:t>into and out</a:t>
            </a:r>
            <a:r>
              <a:rPr kumimoji="0" lang="en-US" sz="2700" b="0" i="0" u="none" strike="noStrike" cap="none" normalizeH="0" baseline="0" dirty="0" smtClean="0">
                <a:ln>
                  <a:noFill/>
                </a:ln>
                <a:effectLst/>
                <a:latin typeface="Calibri" pitchFamily="34" charset="0"/>
                <a:ea typeface="Times New Roman" pitchFamily="18" charset="0"/>
                <a:cs typeface="Arial" pitchFamily="34" charset="0"/>
              </a:rPr>
              <a:t> of the cell at the same rate. The fluid that surrounds the body cells is isotonic.</a:t>
            </a:r>
            <a:endParaRPr kumimoji="0" lang="en-US" sz="27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5">
                                            <p:txEl>
                                              <p:pRg st="2" end="2"/>
                                            </p:txEl>
                                          </p:spTgt>
                                        </p:tgtEl>
                                        <p:attrNameLst>
                                          <p:attrName>style.visibility</p:attrName>
                                        </p:attrNameLst>
                                      </p:cBhvr>
                                      <p:to>
                                        <p:strVal val="visible"/>
                                      </p:to>
                                    </p:set>
                                    <p:animEffect transition="in" filter="fade">
                                      <p:cBhvr>
                                        <p:cTn id="7" dur="1000"/>
                                        <p:tgtEl>
                                          <p:spTgt spid="1025">
                                            <p:txEl>
                                              <p:pRg st="2" end="2"/>
                                            </p:txEl>
                                          </p:spTgt>
                                        </p:tgtEl>
                                      </p:cBhvr>
                                    </p:animEffect>
                                    <p:anim calcmode="lin" valueType="num">
                                      <p:cBhvr>
                                        <p:cTn id="8" dur="1000" fill="hold"/>
                                        <p:tgtEl>
                                          <p:spTgt spid="102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5">
                                            <p:txEl>
                                              <p:pRg st="2" end="2"/>
                                            </p:txEl>
                                          </p:spTgt>
                                        </p:tgtEl>
                                        <p:attrNameLst>
                                          <p:attrName>ppt_y</p:attrName>
                                        </p:attrNameLst>
                                      </p:cBhvr>
                                      <p:tavLst>
                                        <p:tav tm="0">
                                          <p:val>
                                            <p:strVal val="#ppt_y-.1"/>
                                          </p:val>
                                        </p:tav>
                                        <p:tav tm="100000">
                                          <p:val>
                                            <p:strVal val="#ppt_y"/>
                                          </p:val>
                                        </p:tav>
                                      </p:tavLst>
                                    </p:anim>
                                  </p:childTnLst>
                                </p:cTn>
                              </p:par>
                              <p:par>
                                <p:cTn id="10" presetID="1" presetClass="exit" presetSubtype="0" fill="hold" nodeType="withEffect">
                                  <p:stCondLst>
                                    <p:cond delay="0"/>
                                  </p:stCondLst>
                                  <p:childTnLst>
                                    <p:set>
                                      <p:cBhvr>
                                        <p:cTn id="11" dur="1" fill="hold">
                                          <p:stCondLst>
                                            <p:cond delay="0"/>
                                          </p:stCondLst>
                                        </p:cTn>
                                        <p:tgtEl>
                                          <p:spTgt spid="102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1025">
                                            <p:txEl>
                                              <p:pRg st="4" end="4"/>
                                            </p:txEl>
                                          </p:spTgt>
                                        </p:tgtEl>
                                        <p:attrNameLst>
                                          <p:attrName>style.visibility</p:attrName>
                                        </p:attrNameLst>
                                      </p:cBhvr>
                                      <p:to>
                                        <p:strVal val="visible"/>
                                      </p:to>
                                    </p:set>
                                    <p:animEffect transition="in" filter="fade">
                                      <p:cBhvr>
                                        <p:cTn id="16" dur="1000"/>
                                        <p:tgtEl>
                                          <p:spTgt spid="1025">
                                            <p:txEl>
                                              <p:pRg st="4" end="4"/>
                                            </p:txEl>
                                          </p:spTgt>
                                        </p:tgtEl>
                                      </p:cBhvr>
                                    </p:animEffect>
                                    <p:anim calcmode="lin" valueType="num">
                                      <p:cBhvr>
                                        <p:cTn id="17" dur="1000" fill="hold"/>
                                        <p:tgtEl>
                                          <p:spTgt spid="1025">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1025">
                                            <p:txEl>
                                              <p:pRg st="4" end="4"/>
                                            </p:txEl>
                                          </p:spTgt>
                                        </p:tgtEl>
                                        <p:attrNameLst>
                                          <p:attrName>ppt_y</p:attrName>
                                        </p:attrNameLst>
                                      </p:cBhvr>
                                      <p:tavLst>
                                        <p:tav tm="0">
                                          <p:val>
                                            <p:strVal val="#ppt_y-.1"/>
                                          </p:val>
                                        </p:tav>
                                        <p:tav tm="100000">
                                          <p:val>
                                            <p:strVal val="#ppt_y"/>
                                          </p:val>
                                        </p:tav>
                                      </p:tavLst>
                                    </p:anim>
                                  </p:childTnLst>
                                </p:cTn>
                              </p:par>
                              <p:par>
                                <p:cTn id="19" presetID="1" presetClass="exit" presetSubtype="0" fill="hold" nodeType="withEffect">
                                  <p:stCondLst>
                                    <p:cond delay="0"/>
                                  </p:stCondLst>
                                  <p:childTnLst>
                                    <p:set>
                                      <p:cBhvr>
                                        <p:cTn id="20" dur="1" fill="hold">
                                          <p:stCondLst>
                                            <p:cond delay="0"/>
                                          </p:stCondLst>
                                        </p:cTn>
                                        <p:tgtEl>
                                          <p:spTgt spid="102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phschool.com/science/biology_place/biocoach/images/biomembrane1/Tonic2.gif"/>
          <p:cNvPicPr>
            <a:picLocks noChangeAspect="1" noChangeArrowheads="1"/>
          </p:cNvPicPr>
          <p:nvPr/>
        </p:nvPicPr>
        <p:blipFill>
          <a:blip r:embed="rId2" cstate="print"/>
          <a:srcRect/>
          <a:stretch>
            <a:fillRect/>
          </a:stretch>
        </p:blipFill>
        <p:spPr bwMode="auto">
          <a:xfrm>
            <a:off x="609600" y="1905000"/>
            <a:ext cx="8122653" cy="3200400"/>
          </a:xfrm>
          <a:prstGeom prst="rect">
            <a:avLst/>
          </a:prstGeom>
          <a:noFill/>
        </p:spPr>
      </p:pic>
      <p:sp>
        <p:nvSpPr>
          <p:cNvPr id="28678" name="AutoShape 6" descr="http://library.thinkquest.org/C006669/media/Biol/img/solutions.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Osmotic pressure on blood cells diagram.svg">
            <a:hlinkClick r:id="rId2"/>
          </p:cNvPr>
          <p:cNvPicPr>
            <a:picLocks noChangeAspect="1" noChangeArrowheads="1"/>
          </p:cNvPicPr>
          <p:nvPr/>
        </p:nvPicPr>
        <p:blipFill>
          <a:blip r:embed="rId3" cstate="print"/>
          <a:srcRect/>
          <a:stretch>
            <a:fillRect/>
          </a:stretch>
        </p:blipFill>
        <p:spPr bwMode="auto">
          <a:xfrm>
            <a:off x="609600" y="457200"/>
            <a:ext cx="7737518" cy="4057651"/>
          </a:xfrm>
          <a:prstGeom prst="rect">
            <a:avLst/>
          </a:prstGeom>
          <a:noFill/>
        </p:spPr>
      </p:pic>
      <p:grpSp>
        <p:nvGrpSpPr>
          <p:cNvPr id="16" name="Group 15"/>
          <p:cNvGrpSpPr/>
          <p:nvPr/>
        </p:nvGrpSpPr>
        <p:grpSpPr>
          <a:xfrm>
            <a:off x="838200" y="5181600"/>
            <a:ext cx="7721858" cy="1604664"/>
            <a:chOff x="838200" y="5181600"/>
            <a:chExt cx="7721858" cy="1604664"/>
          </a:xfrm>
        </p:grpSpPr>
        <p:sp>
          <p:nvSpPr>
            <p:cNvPr id="5" name="Rectangle 4">
              <a:hlinkClick r:id="rId4"/>
            </p:cNvPr>
            <p:cNvSpPr/>
            <p:nvPr/>
          </p:nvSpPr>
          <p:spPr>
            <a:xfrm>
              <a:off x="838200" y="5181600"/>
              <a:ext cx="772185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Interactive Red Blood Cell</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5" name="Group 14"/>
            <p:cNvGrpSpPr/>
            <p:nvPr/>
          </p:nvGrpSpPr>
          <p:grpSpPr>
            <a:xfrm>
              <a:off x="4114800" y="5943600"/>
              <a:ext cx="838200" cy="842664"/>
              <a:chOff x="4114800" y="5943600"/>
              <a:chExt cx="838200" cy="842664"/>
            </a:xfrm>
          </p:grpSpPr>
          <p:sp>
            <p:nvSpPr>
              <p:cNvPr id="6" name="TextBox 5"/>
              <p:cNvSpPr txBox="1"/>
              <p:nvPr/>
            </p:nvSpPr>
            <p:spPr>
              <a:xfrm>
                <a:off x="4114800" y="6324599"/>
                <a:ext cx="838200" cy="461665"/>
              </a:xfrm>
              <a:prstGeom prst="rect">
                <a:avLst/>
              </a:prstGeom>
              <a:noFill/>
            </p:spPr>
            <p:txBody>
              <a:bodyPr wrap="square" rtlCol="0">
                <a:spAutoFit/>
              </a:bodyPr>
              <a:lstStyle/>
              <a:p>
                <a:r>
                  <a:rPr lang="en-US" sz="2400" dirty="0" smtClean="0"/>
                  <a:t>Click </a:t>
                </a:r>
                <a:endParaRPr lang="en-US" sz="2400" dirty="0"/>
              </a:p>
            </p:txBody>
          </p:sp>
          <p:cxnSp>
            <p:nvCxnSpPr>
              <p:cNvPr id="8" name="Straight Arrow Connector 7"/>
              <p:cNvCxnSpPr/>
              <p:nvPr/>
            </p:nvCxnSpPr>
            <p:spPr>
              <a:xfrm rot="16200000" flipV="1">
                <a:off x="4305300" y="6134100"/>
                <a:ext cx="381002" cy="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0" name="Rectangle 100"/>
          <p:cNvSpPr>
            <a:spLocks noChangeArrowheads="1"/>
          </p:cNvSpPr>
          <p:nvPr/>
        </p:nvSpPr>
        <p:spPr bwMode="auto">
          <a:xfrm>
            <a:off x="228600" y="0"/>
            <a:ext cx="8686800" cy="5032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Active Transport</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Active transport is the movement of molecules from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LOW to HIGH</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concentration.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Energy is required</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as molecules must be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pumped against</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the concentration gradient.</a:t>
            </a:r>
            <a:r>
              <a:rPr lang="en-US" sz="2400" dirty="0" smtClean="0">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Proteins that work as pumps are called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protein pumps</a:t>
            </a:r>
            <a:r>
              <a:rPr kumimoji="0" lang="en-US" sz="2400" b="1" i="0" strike="noStrike" cap="none" normalizeH="0" baseline="0" dirty="0" smtClean="0">
                <a:ln>
                  <a:noFill/>
                </a:ln>
                <a:effectLst/>
                <a:latin typeface="Calibri" pitchFamily="34" charset="0"/>
                <a:ea typeface="Times New Roman" pitchFamily="18" charset="0"/>
                <a:cs typeface="Arial" pitchFamily="34" charset="0"/>
              </a:rPr>
              <a:t>.</a:t>
            </a:r>
            <a:endParaRPr kumimoji="0" lang="en-US" sz="2400" b="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Ex: Body cells must pump carbon dioxide out into the surrounding blood vessels to be carried to the lungs for exhale. Blood vessels are high in carbon dioxide compared to the cells, so energy is required to move the carbon dioxide across the cell membrane from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LOW to HIGH</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concentration.</a:t>
            </a:r>
            <a:endParaRPr kumimoji="0" lang="en-US"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grpSp>
        <p:nvGrpSpPr>
          <p:cNvPr id="30721" name="Group 1"/>
          <p:cNvGrpSpPr>
            <a:grpSpLocks/>
          </p:cNvGrpSpPr>
          <p:nvPr/>
        </p:nvGrpSpPr>
        <p:grpSpPr bwMode="auto">
          <a:xfrm>
            <a:off x="1371600" y="4648200"/>
            <a:ext cx="7543428" cy="1981200"/>
            <a:chOff x="1781" y="11013"/>
            <a:chExt cx="8747" cy="1774"/>
          </a:xfrm>
        </p:grpSpPr>
        <p:sp>
          <p:nvSpPr>
            <p:cNvPr id="30819" name="Text Box 99"/>
            <p:cNvSpPr txBox="1">
              <a:spLocks noChangeArrowheads="1"/>
            </p:cNvSpPr>
            <p:nvPr/>
          </p:nvSpPr>
          <p:spPr bwMode="auto">
            <a:xfrm>
              <a:off x="1781" y="11081"/>
              <a:ext cx="2456" cy="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outside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18" name="Text Box 98"/>
            <p:cNvSpPr txBox="1">
              <a:spLocks noChangeArrowheads="1"/>
            </p:cNvSpPr>
            <p:nvPr/>
          </p:nvSpPr>
          <p:spPr bwMode="auto">
            <a:xfrm>
              <a:off x="1869" y="12378"/>
              <a:ext cx="2392" cy="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inside of 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0722" name="Group 2"/>
            <p:cNvGrpSpPr>
              <a:grpSpLocks/>
            </p:cNvGrpSpPr>
            <p:nvPr/>
          </p:nvGrpSpPr>
          <p:grpSpPr bwMode="auto">
            <a:xfrm>
              <a:off x="3380" y="11013"/>
              <a:ext cx="7148" cy="1774"/>
              <a:chOff x="3011" y="11751"/>
              <a:chExt cx="7864" cy="2157"/>
            </a:xfrm>
          </p:grpSpPr>
          <p:sp>
            <p:nvSpPr>
              <p:cNvPr id="30817" name="AutoShape 97"/>
              <p:cNvSpPr>
                <a:spLocks noChangeShapeType="1"/>
              </p:cNvSpPr>
              <p:nvPr/>
            </p:nvSpPr>
            <p:spPr bwMode="auto">
              <a:xfrm>
                <a:off x="6721" y="11935"/>
                <a:ext cx="607"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6" name="Text Box 96"/>
              <p:cNvSpPr txBox="1">
                <a:spLocks noChangeArrowheads="1"/>
              </p:cNvSpPr>
              <p:nvPr/>
            </p:nvSpPr>
            <p:spPr bwMode="auto">
              <a:xfrm>
                <a:off x="7328" y="11751"/>
                <a:ext cx="3547" cy="6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Carbon Dioxide molecules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0723" name="Group 3"/>
              <p:cNvGrpSpPr>
                <a:grpSpLocks/>
              </p:cNvGrpSpPr>
              <p:nvPr/>
            </p:nvGrpSpPr>
            <p:grpSpPr bwMode="auto">
              <a:xfrm>
                <a:off x="3011" y="11833"/>
                <a:ext cx="4142" cy="2075"/>
                <a:chOff x="3005" y="10816"/>
                <a:chExt cx="4985" cy="2811"/>
              </a:xfrm>
            </p:grpSpPr>
            <p:grpSp>
              <p:nvGrpSpPr>
                <p:cNvPr id="30732" name="Group 12"/>
                <p:cNvGrpSpPr>
                  <a:grpSpLocks/>
                </p:cNvGrpSpPr>
                <p:nvPr/>
              </p:nvGrpSpPr>
              <p:grpSpPr bwMode="auto">
                <a:xfrm>
                  <a:off x="3005" y="11747"/>
                  <a:ext cx="4985" cy="1051"/>
                  <a:chOff x="1815" y="1649"/>
                  <a:chExt cx="4984" cy="1051"/>
                </a:xfrm>
              </p:grpSpPr>
              <p:grpSp>
                <p:nvGrpSpPr>
                  <p:cNvPr id="30789" name="Group 69"/>
                  <p:cNvGrpSpPr>
                    <a:grpSpLocks/>
                  </p:cNvGrpSpPr>
                  <p:nvPr/>
                </p:nvGrpSpPr>
                <p:grpSpPr bwMode="auto">
                  <a:xfrm>
                    <a:off x="1815" y="1649"/>
                    <a:ext cx="1054" cy="1047"/>
                    <a:chOff x="1815" y="1649"/>
                    <a:chExt cx="1054" cy="1047"/>
                  </a:xfrm>
                </p:grpSpPr>
                <p:grpSp>
                  <p:nvGrpSpPr>
                    <p:cNvPr id="30803" name="Group 83"/>
                    <p:cNvGrpSpPr>
                      <a:grpSpLocks/>
                    </p:cNvGrpSpPr>
                    <p:nvPr/>
                  </p:nvGrpSpPr>
                  <p:grpSpPr bwMode="auto">
                    <a:xfrm rot="10800000">
                      <a:off x="1820" y="2244"/>
                      <a:ext cx="1049" cy="452"/>
                      <a:chOff x="1815" y="1485"/>
                      <a:chExt cx="1350" cy="660"/>
                    </a:xfrm>
                  </p:grpSpPr>
                  <p:grpSp>
                    <p:nvGrpSpPr>
                      <p:cNvPr id="30812" name="Group 92"/>
                      <p:cNvGrpSpPr>
                        <a:grpSpLocks/>
                      </p:cNvGrpSpPr>
                      <p:nvPr/>
                    </p:nvGrpSpPr>
                    <p:grpSpPr bwMode="auto">
                      <a:xfrm>
                        <a:off x="1815" y="1485"/>
                        <a:ext cx="450" cy="660"/>
                        <a:chOff x="1815" y="1485"/>
                        <a:chExt cx="450" cy="660"/>
                      </a:xfrm>
                    </p:grpSpPr>
                    <p:sp>
                      <p:nvSpPr>
                        <p:cNvPr id="30815" name="Oval 9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4" name="AutoShape 9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3" name="AutoShape 9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808" name="Group 88"/>
                      <p:cNvGrpSpPr>
                        <a:grpSpLocks/>
                      </p:cNvGrpSpPr>
                      <p:nvPr/>
                    </p:nvGrpSpPr>
                    <p:grpSpPr bwMode="auto">
                      <a:xfrm>
                        <a:off x="2265" y="1485"/>
                        <a:ext cx="450" cy="660"/>
                        <a:chOff x="1815" y="1485"/>
                        <a:chExt cx="450" cy="660"/>
                      </a:xfrm>
                    </p:grpSpPr>
                    <p:sp>
                      <p:nvSpPr>
                        <p:cNvPr id="30811" name="Oval 9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0" name="AutoShape 9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9" name="AutoShape 8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804" name="Group 84"/>
                      <p:cNvGrpSpPr>
                        <a:grpSpLocks/>
                      </p:cNvGrpSpPr>
                      <p:nvPr/>
                    </p:nvGrpSpPr>
                    <p:grpSpPr bwMode="auto">
                      <a:xfrm>
                        <a:off x="2715" y="1485"/>
                        <a:ext cx="450" cy="660"/>
                        <a:chOff x="1815" y="1485"/>
                        <a:chExt cx="450" cy="660"/>
                      </a:xfrm>
                    </p:grpSpPr>
                    <p:sp>
                      <p:nvSpPr>
                        <p:cNvPr id="30807" name="Oval 8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6" name="AutoShape 8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5" name="AutoShape 8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90" name="Group 70"/>
                    <p:cNvGrpSpPr>
                      <a:grpSpLocks/>
                    </p:cNvGrpSpPr>
                    <p:nvPr/>
                  </p:nvGrpSpPr>
                  <p:grpSpPr bwMode="auto">
                    <a:xfrm>
                      <a:off x="1815" y="1649"/>
                      <a:ext cx="1049" cy="452"/>
                      <a:chOff x="1815" y="1485"/>
                      <a:chExt cx="1350" cy="660"/>
                    </a:xfrm>
                  </p:grpSpPr>
                  <p:grpSp>
                    <p:nvGrpSpPr>
                      <p:cNvPr id="30799" name="Group 79"/>
                      <p:cNvGrpSpPr>
                        <a:grpSpLocks/>
                      </p:cNvGrpSpPr>
                      <p:nvPr/>
                    </p:nvGrpSpPr>
                    <p:grpSpPr bwMode="auto">
                      <a:xfrm>
                        <a:off x="1815" y="1485"/>
                        <a:ext cx="450" cy="660"/>
                        <a:chOff x="1815" y="1485"/>
                        <a:chExt cx="450" cy="660"/>
                      </a:xfrm>
                    </p:grpSpPr>
                    <p:sp>
                      <p:nvSpPr>
                        <p:cNvPr id="30802" name="Oval 8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1" name="AutoShape 8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0" name="AutoShape 8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95" name="Group 75"/>
                      <p:cNvGrpSpPr>
                        <a:grpSpLocks/>
                      </p:cNvGrpSpPr>
                      <p:nvPr/>
                    </p:nvGrpSpPr>
                    <p:grpSpPr bwMode="auto">
                      <a:xfrm>
                        <a:off x="2265" y="1485"/>
                        <a:ext cx="450" cy="660"/>
                        <a:chOff x="1815" y="1485"/>
                        <a:chExt cx="450" cy="660"/>
                      </a:xfrm>
                    </p:grpSpPr>
                    <p:sp>
                      <p:nvSpPr>
                        <p:cNvPr id="30798" name="Oval 7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7" name="AutoShape 7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6" name="AutoShape 7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91" name="Group 71"/>
                      <p:cNvGrpSpPr>
                        <a:grpSpLocks/>
                      </p:cNvGrpSpPr>
                      <p:nvPr/>
                    </p:nvGrpSpPr>
                    <p:grpSpPr bwMode="auto">
                      <a:xfrm>
                        <a:off x="2715" y="1485"/>
                        <a:ext cx="450" cy="660"/>
                        <a:chOff x="1815" y="1485"/>
                        <a:chExt cx="450" cy="660"/>
                      </a:xfrm>
                    </p:grpSpPr>
                    <p:sp>
                      <p:nvSpPr>
                        <p:cNvPr id="30794" name="Oval 7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3" name="AutoShape 7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2" name="AutoShape 7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0762" name="Group 42"/>
                  <p:cNvGrpSpPr>
                    <a:grpSpLocks/>
                  </p:cNvGrpSpPr>
                  <p:nvPr/>
                </p:nvGrpSpPr>
                <p:grpSpPr bwMode="auto">
                  <a:xfrm>
                    <a:off x="3895" y="1649"/>
                    <a:ext cx="1054" cy="1047"/>
                    <a:chOff x="1815" y="1649"/>
                    <a:chExt cx="1054" cy="1047"/>
                  </a:xfrm>
                </p:grpSpPr>
                <p:grpSp>
                  <p:nvGrpSpPr>
                    <p:cNvPr id="30776" name="Group 56"/>
                    <p:cNvGrpSpPr>
                      <a:grpSpLocks/>
                    </p:cNvGrpSpPr>
                    <p:nvPr/>
                  </p:nvGrpSpPr>
                  <p:grpSpPr bwMode="auto">
                    <a:xfrm rot="10800000">
                      <a:off x="1820" y="2244"/>
                      <a:ext cx="1049" cy="452"/>
                      <a:chOff x="1815" y="1485"/>
                      <a:chExt cx="1350" cy="660"/>
                    </a:xfrm>
                  </p:grpSpPr>
                  <p:grpSp>
                    <p:nvGrpSpPr>
                      <p:cNvPr id="30785" name="Group 65"/>
                      <p:cNvGrpSpPr>
                        <a:grpSpLocks/>
                      </p:cNvGrpSpPr>
                      <p:nvPr/>
                    </p:nvGrpSpPr>
                    <p:grpSpPr bwMode="auto">
                      <a:xfrm>
                        <a:off x="1815" y="1485"/>
                        <a:ext cx="450" cy="660"/>
                        <a:chOff x="1815" y="1485"/>
                        <a:chExt cx="450" cy="660"/>
                      </a:xfrm>
                    </p:grpSpPr>
                    <p:sp>
                      <p:nvSpPr>
                        <p:cNvPr id="30788" name="Oval 6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7" name="AutoShape 6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6" name="AutoShape 6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81" name="Group 61"/>
                      <p:cNvGrpSpPr>
                        <a:grpSpLocks/>
                      </p:cNvGrpSpPr>
                      <p:nvPr/>
                    </p:nvGrpSpPr>
                    <p:grpSpPr bwMode="auto">
                      <a:xfrm>
                        <a:off x="2265" y="1485"/>
                        <a:ext cx="450" cy="660"/>
                        <a:chOff x="1815" y="1485"/>
                        <a:chExt cx="450" cy="660"/>
                      </a:xfrm>
                    </p:grpSpPr>
                    <p:sp>
                      <p:nvSpPr>
                        <p:cNvPr id="30784" name="Oval 6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3" name="AutoShape 6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2" name="AutoShape 6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77" name="Group 57"/>
                      <p:cNvGrpSpPr>
                        <a:grpSpLocks/>
                      </p:cNvGrpSpPr>
                      <p:nvPr/>
                    </p:nvGrpSpPr>
                    <p:grpSpPr bwMode="auto">
                      <a:xfrm>
                        <a:off x="2715" y="1485"/>
                        <a:ext cx="450" cy="660"/>
                        <a:chOff x="1815" y="1485"/>
                        <a:chExt cx="450" cy="660"/>
                      </a:xfrm>
                    </p:grpSpPr>
                    <p:sp>
                      <p:nvSpPr>
                        <p:cNvPr id="30780" name="Oval 6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9" name="AutoShape 5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8" name="AutoShape 5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63" name="Group 43"/>
                    <p:cNvGrpSpPr>
                      <a:grpSpLocks/>
                    </p:cNvGrpSpPr>
                    <p:nvPr/>
                  </p:nvGrpSpPr>
                  <p:grpSpPr bwMode="auto">
                    <a:xfrm>
                      <a:off x="1815" y="1649"/>
                      <a:ext cx="1049" cy="452"/>
                      <a:chOff x="1815" y="1485"/>
                      <a:chExt cx="1350" cy="660"/>
                    </a:xfrm>
                  </p:grpSpPr>
                  <p:grpSp>
                    <p:nvGrpSpPr>
                      <p:cNvPr id="30772" name="Group 52"/>
                      <p:cNvGrpSpPr>
                        <a:grpSpLocks/>
                      </p:cNvGrpSpPr>
                      <p:nvPr/>
                    </p:nvGrpSpPr>
                    <p:grpSpPr bwMode="auto">
                      <a:xfrm>
                        <a:off x="1815" y="1485"/>
                        <a:ext cx="450" cy="660"/>
                        <a:chOff x="1815" y="1485"/>
                        <a:chExt cx="450" cy="660"/>
                      </a:xfrm>
                    </p:grpSpPr>
                    <p:sp>
                      <p:nvSpPr>
                        <p:cNvPr id="30775" name="Oval 5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4" name="AutoShape 5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3" name="AutoShape 5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68" name="Group 48"/>
                      <p:cNvGrpSpPr>
                        <a:grpSpLocks/>
                      </p:cNvGrpSpPr>
                      <p:nvPr/>
                    </p:nvGrpSpPr>
                    <p:grpSpPr bwMode="auto">
                      <a:xfrm>
                        <a:off x="2265" y="1485"/>
                        <a:ext cx="450" cy="660"/>
                        <a:chOff x="1815" y="1485"/>
                        <a:chExt cx="450" cy="660"/>
                      </a:xfrm>
                    </p:grpSpPr>
                    <p:sp>
                      <p:nvSpPr>
                        <p:cNvPr id="30771" name="Oval 5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0" name="AutoShape 5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9" name="AutoShape 4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64" name="Group 44"/>
                      <p:cNvGrpSpPr>
                        <a:grpSpLocks/>
                      </p:cNvGrpSpPr>
                      <p:nvPr/>
                    </p:nvGrpSpPr>
                    <p:grpSpPr bwMode="auto">
                      <a:xfrm>
                        <a:off x="2715" y="1485"/>
                        <a:ext cx="450" cy="660"/>
                        <a:chOff x="1815" y="1485"/>
                        <a:chExt cx="450" cy="660"/>
                      </a:xfrm>
                    </p:grpSpPr>
                    <p:sp>
                      <p:nvSpPr>
                        <p:cNvPr id="30767" name="Oval 4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6" name="AutoShape 4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5" name="AutoShape 4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0735" name="Group 15"/>
                  <p:cNvGrpSpPr>
                    <a:grpSpLocks/>
                  </p:cNvGrpSpPr>
                  <p:nvPr/>
                </p:nvGrpSpPr>
                <p:grpSpPr bwMode="auto">
                  <a:xfrm>
                    <a:off x="5745" y="1653"/>
                    <a:ext cx="1054" cy="1047"/>
                    <a:chOff x="1815" y="1649"/>
                    <a:chExt cx="1054" cy="1047"/>
                  </a:xfrm>
                </p:grpSpPr>
                <p:grpSp>
                  <p:nvGrpSpPr>
                    <p:cNvPr id="30749" name="Group 29"/>
                    <p:cNvGrpSpPr>
                      <a:grpSpLocks/>
                    </p:cNvGrpSpPr>
                    <p:nvPr/>
                  </p:nvGrpSpPr>
                  <p:grpSpPr bwMode="auto">
                    <a:xfrm rot="10800000">
                      <a:off x="1820" y="2244"/>
                      <a:ext cx="1049" cy="452"/>
                      <a:chOff x="1815" y="1485"/>
                      <a:chExt cx="1350" cy="660"/>
                    </a:xfrm>
                  </p:grpSpPr>
                  <p:grpSp>
                    <p:nvGrpSpPr>
                      <p:cNvPr id="30758" name="Group 38"/>
                      <p:cNvGrpSpPr>
                        <a:grpSpLocks/>
                      </p:cNvGrpSpPr>
                      <p:nvPr/>
                    </p:nvGrpSpPr>
                    <p:grpSpPr bwMode="auto">
                      <a:xfrm>
                        <a:off x="1815" y="1485"/>
                        <a:ext cx="450" cy="660"/>
                        <a:chOff x="1815" y="1485"/>
                        <a:chExt cx="450" cy="660"/>
                      </a:xfrm>
                    </p:grpSpPr>
                    <p:sp>
                      <p:nvSpPr>
                        <p:cNvPr id="30761" name="Oval 4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0" name="AutoShape 4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9" name="AutoShape 3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54" name="Group 34"/>
                      <p:cNvGrpSpPr>
                        <a:grpSpLocks/>
                      </p:cNvGrpSpPr>
                      <p:nvPr/>
                    </p:nvGrpSpPr>
                    <p:grpSpPr bwMode="auto">
                      <a:xfrm>
                        <a:off x="2265" y="1485"/>
                        <a:ext cx="450" cy="660"/>
                        <a:chOff x="1815" y="1485"/>
                        <a:chExt cx="450" cy="660"/>
                      </a:xfrm>
                    </p:grpSpPr>
                    <p:sp>
                      <p:nvSpPr>
                        <p:cNvPr id="30757" name="Oval 3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6" name="AutoShape 3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5" name="AutoShape 3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50" name="Group 30"/>
                      <p:cNvGrpSpPr>
                        <a:grpSpLocks/>
                      </p:cNvGrpSpPr>
                      <p:nvPr/>
                    </p:nvGrpSpPr>
                    <p:grpSpPr bwMode="auto">
                      <a:xfrm>
                        <a:off x="2715" y="1485"/>
                        <a:ext cx="450" cy="660"/>
                        <a:chOff x="1815" y="1485"/>
                        <a:chExt cx="450" cy="660"/>
                      </a:xfrm>
                    </p:grpSpPr>
                    <p:sp>
                      <p:nvSpPr>
                        <p:cNvPr id="30753" name="Oval 3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2" name="AutoShape 3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1" name="AutoShape 3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36" name="Group 16"/>
                    <p:cNvGrpSpPr>
                      <a:grpSpLocks/>
                    </p:cNvGrpSpPr>
                    <p:nvPr/>
                  </p:nvGrpSpPr>
                  <p:grpSpPr bwMode="auto">
                    <a:xfrm>
                      <a:off x="1815" y="1649"/>
                      <a:ext cx="1049" cy="452"/>
                      <a:chOff x="1815" y="1485"/>
                      <a:chExt cx="1350" cy="660"/>
                    </a:xfrm>
                  </p:grpSpPr>
                  <p:grpSp>
                    <p:nvGrpSpPr>
                      <p:cNvPr id="30745" name="Group 25"/>
                      <p:cNvGrpSpPr>
                        <a:grpSpLocks/>
                      </p:cNvGrpSpPr>
                      <p:nvPr/>
                    </p:nvGrpSpPr>
                    <p:grpSpPr bwMode="auto">
                      <a:xfrm>
                        <a:off x="1815" y="1485"/>
                        <a:ext cx="450" cy="660"/>
                        <a:chOff x="1815" y="1485"/>
                        <a:chExt cx="450" cy="660"/>
                      </a:xfrm>
                    </p:grpSpPr>
                    <p:sp>
                      <p:nvSpPr>
                        <p:cNvPr id="30748" name="Oval 2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7" name="AutoShape 2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6" name="AutoShape 2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41" name="Group 21"/>
                      <p:cNvGrpSpPr>
                        <a:grpSpLocks/>
                      </p:cNvGrpSpPr>
                      <p:nvPr/>
                    </p:nvGrpSpPr>
                    <p:grpSpPr bwMode="auto">
                      <a:xfrm>
                        <a:off x="2265" y="1485"/>
                        <a:ext cx="450" cy="660"/>
                        <a:chOff x="1815" y="1485"/>
                        <a:chExt cx="450" cy="660"/>
                      </a:xfrm>
                    </p:grpSpPr>
                    <p:sp>
                      <p:nvSpPr>
                        <p:cNvPr id="30744" name="Oval 2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3" name="AutoShape 2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2" name="AutoShape 2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37" name="Group 17"/>
                      <p:cNvGrpSpPr>
                        <a:grpSpLocks/>
                      </p:cNvGrpSpPr>
                      <p:nvPr/>
                    </p:nvGrpSpPr>
                    <p:grpSpPr bwMode="auto">
                      <a:xfrm>
                        <a:off x="2715" y="1485"/>
                        <a:ext cx="450" cy="660"/>
                        <a:chOff x="1815" y="1485"/>
                        <a:chExt cx="450" cy="660"/>
                      </a:xfrm>
                    </p:grpSpPr>
                    <p:sp>
                      <p:nvSpPr>
                        <p:cNvPr id="30740" name="Oval 2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9" name="AutoShape 1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8" name="AutoShape 1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30734" name="AutoShape 14"/>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3" name="Oval 13"/>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731" name="AutoShape 11"/>
                <p:cNvSpPr>
                  <a:spLocks noChangeShapeType="1"/>
                </p:cNvSpPr>
                <p:nvPr/>
              </p:nvSpPr>
              <p:spPr bwMode="auto">
                <a:xfrm flipV="1">
                  <a:off x="6585" y="11224"/>
                  <a:ext cx="0" cy="1995"/>
                </a:xfrm>
                <a:prstGeom prst="straightConnector1">
                  <a:avLst/>
                </a:prstGeom>
                <a:noFill/>
                <a:ln w="7620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30" name="Oval 10"/>
                <p:cNvSpPr>
                  <a:spLocks noChangeArrowheads="1"/>
                </p:cNvSpPr>
                <p:nvPr/>
              </p:nvSpPr>
              <p:spPr bwMode="auto">
                <a:xfrm>
                  <a:off x="3604" y="10954"/>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9" name="Oval 9"/>
                <p:cNvSpPr>
                  <a:spLocks noChangeArrowheads="1"/>
                </p:cNvSpPr>
                <p:nvPr/>
              </p:nvSpPr>
              <p:spPr bwMode="auto">
                <a:xfrm>
                  <a:off x="4425"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8" name="Oval 8"/>
                <p:cNvSpPr>
                  <a:spLocks noChangeArrowheads="1"/>
                </p:cNvSpPr>
                <p:nvPr/>
              </p:nvSpPr>
              <p:spPr bwMode="auto">
                <a:xfrm>
                  <a:off x="5162" y="11062"/>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7" name="Oval 7"/>
                <p:cNvSpPr>
                  <a:spLocks noChangeArrowheads="1"/>
                </p:cNvSpPr>
                <p:nvPr/>
              </p:nvSpPr>
              <p:spPr bwMode="auto">
                <a:xfrm>
                  <a:off x="5917"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6" name="Oval 6"/>
                <p:cNvSpPr>
                  <a:spLocks noChangeArrowheads="1"/>
                </p:cNvSpPr>
                <p:nvPr/>
              </p:nvSpPr>
              <p:spPr bwMode="auto">
                <a:xfrm>
                  <a:off x="6915"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5" name="Oval 5"/>
                <p:cNvSpPr>
                  <a:spLocks noChangeArrowheads="1"/>
                </p:cNvSpPr>
                <p:nvPr/>
              </p:nvSpPr>
              <p:spPr bwMode="auto">
                <a:xfrm>
                  <a:off x="4928" y="13207"/>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4" name="Oval 4"/>
                <p:cNvSpPr>
                  <a:spLocks noChangeArrowheads="1"/>
                </p:cNvSpPr>
                <p:nvPr/>
              </p:nvSpPr>
              <p:spPr bwMode="auto">
                <a:xfrm>
                  <a:off x="6016" y="1321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grpSp>
      <p:sp>
        <p:nvSpPr>
          <p:cNvPr id="30824" name="Rectangle 104"/>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820">
                                            <p:txEl>
                                              <p:pRg st="3" end="3"/>
                                            </p:txEl>
                                          </p:spTgt>
                                        </p:tgtEl>
                                        <p:attrNameLst>
                                          <p:attrName>style.visibility</p:attrName>
                                        </p:attrNameLst>
                                      </p:cBhvr>
                                      <p:to>
                                        <p:strVal val="visible"/>
                                      </p:to>
                                    </p:set>
                                    <p:animEffect transition="in" filter="fade">
                                      <p:cBhvr>
                                        <p:cTn id="7" dur="1000"/>
                                        <p:tgtEl>
                                          <p:spTgt spid="30820">
                                            <p:txEl>
                                              <p:pRg st="3" end="3"/>
                                            </p:txEl>
                                          </p:spTgt>
                                        </p:tgtEl>
                                      </p:cBhvr>
                                    </p:animEffect>
                                    <p:anim calcmode="lin" valueType="num">
                                      <p:cBhvr>
                                        <p:cTn id="8" dur="1000" fill="hold"/>
                                        <p:tgtEl>
                                          <p:spTgt spid="3082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8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820">
                                            <p:txEl>
                                              <p:pRg st="5" end="5"/>
                                            </p:txEl>
                                          </p:spTgt>
                                        </p:tgtEl>
                                        <p:attrNameLst>
                                          <p:attrName>style.visibility</p:attrName>
                                        </p:attrNameLst>
                                      </p:cBhvr>
                                      <p:to>
                                        <p:strVal val="visible"/>
                                      </p:to>
                                    </p:set>
                                    <p:animEffect transition="in" filter="fade">
                                      <p:cBhvr>
                                        <p:cTn id="14" dur="1000"/>
                                        <p:tgtEl>
                                          <p:spTgt spid="30820">
                                            <p:txEl>
                                              <p:pRg st="5" end="5"/>
                                            </p:txEl>
                                          </p:spTgt>
                                        </p:tgtEl>
                                      </p:cBhvr>
                                    </p:animEffect>
                                    <p:anim calcmode="lin" valueType="num">
                                      <p:cBhvr>
                                        <p:cTn id="15" dur="1000" fill="hold"/>
                                        <p:tgtEl>
                                          <p:spTgt spid="30820">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08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820">
                                            <p:txEl>
                                              <p:pRg st="7" end="7"/>
                                            </p:txEl>
                                          </p:spTgt>
                                        </p:tgtEl>
                                        <p:attrNameLst>
                                          <p:attrName>style.visibility</p:attrName>
                                        </p:attrNameLst>
                                      </p:cBhvr>
                                      <p:to>
                                        <p:strVal val="visible"/>
                                      </p:to>
                                    </p:set>
                                    <p:animEffect transition="in" filter="fade">
                                      <p:cBhvr>
                                        <p:cTn id="21" dur="1000"/>
                                        <p:tgtEl>
                                          <p:spTgt spid="30820">
                                            <p:txEl>
                                              <p:pRg st="7" end="7"/>
                                            </p:txEl>
                                          </p:spTgt>
                                        </p:tgtEl>
                                      </p:cBhvr>
                                    </p:animEffect>
                                    <p:anim calcmode="lin" valueType="num">
                                      <p:cBhvr>
                                        <p:cTn id="22" dur="1000" fill="hold"/>
                                        <p:tgtEl>
                                          <p:spTgt spid="30820">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082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goldiesroom.org/Multimedia/Bio_Images/06%20Transport/12%20Active%20Transport.gif"/>
          <p:cNvPicPr>
            <a:picLocks noChangeAspect="1" noChangeArrowheads="1" noCrop="1"/>
          </p:cNvPicPr>
          <p:nvPr/>
        </p:nvPicPr>
        <p:blipFill>
          <a:blip r:embed="rId2" cstate="print"/>
          <a:srcRect/>
          <a:stretch>
            <a:fillRect/>
          </a:stretch>
        </p:blipFill>
        <p:spPr bwMode="auto">
          <a:xfrm>
            <a:off x="2514600" y="1524000"/>
            <a:ext cx="4356100" cy="341557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0" descr="stick figure.png"/>
          <p:cNvPicPr>
            <a:picLocks noChangeAspect="1" noChangeArrowheads="1"/>
          </p:cNvPicPr>
          <p:nvPr/>
        </p:nvPicPr>
        <p:blipFill>
          <a:blip r:embed="rId2" cstate="print"/>
          <a:srcRect/>
          <a:stretch>
            <a:fillRect/>
          </a:stretch>
        </p:blipFill>
        <p:spPr bwMode="auto">
          <a:xfrm>
            <a:off x="1524000" y="1371600"/>
            <a:ext cx="1152525" cy="1617579"/>
          </a:xfrm>
          <a:prstGeom prst="rect">
            <a:avLst/>
          </a:prstGeom>
          <a:noFill/>
        </p:spPr>
      </p:pic>
      <p:grpSp>
        <p:nvGrpSpPr>
          <p:cNvPr id="31746" name="Group 2"/>
          <p:cNvGrpSpPr>
            <a:grpSpLocks/>
          </p:cNvGrpSpPr>
          <p:nvPr/>
        </p:nvGrpSpPr>
        <p:grpSpPr bwMode="auto">
          <a:xfrm>
            <a:off x="381000" y="1905000"/>
            <a:ext cx="8479196" cy="3976687"/>
            <a:chOff x="1158" y="1403"/>
            <a:chExt cx="8391" cy="3300"/>
          </a:xfrm>
        </p:grpSpPr>
        <p:grpSp>
          <p:nvGrpSpPr>
            <p:cNvPr id="31750" name="Group 6"/>
            <p:cNvGrpSpPr>
              <a:grpSpLocks/>
            </p:cNvGrpSpPr>
            <p:nvPr/>
          </p:nvGrpSpPr>
          <p:grpSpPr bwMode="auto">
            <a:xfrm>
              <a:off x="3179" y="1403"/>
              <a:ext cx="5348" cy="3300"/>
              <a:chOff x="3179" y="1403"/>
              <a:chExt cx="5348" cy="3300"/>
            </a:xfrm>
          </p:grpSpPr>
          <p:sp>
            <p:nvSpPr>
              <p:cNvPr id="31755" name="AutoShape 11"/>
              <p:cNvSpPr>
                <a:spLocks noChangeShapeType="1"/>
              </p:cNvSpPr>
              <p:nvPr/>
            </p:nvSpPr>
            <p:spPr bwMode="auto">
              <a:xfrm>
                <a:off x="3797" y="1598"/>
                <a:ext cx="4063" cy="3105"/>
              </a:xfrm>
              <a:prstGeom prst="curvedConnector3">
                <a:avLst>
                  <a:gd name="adj1" fmla="val 57000"/>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754" name="Oval 10"/>
              <p:cNvSpPr>
                <a:spLocks noChangeArrowheads="1"/>
              </p:cNvSpPr>
              <p:nvPr/>
            </p:nvSpPr>
            <p:spPr bwMode="auto">
              <a:xfrm>
                <a:off x="3179" y="1403"/>
                <a:ext cx="349" cy="330"/>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1753" name="Oval 9"/>
              <p:cNvSpPr>
                <a:spLocks noChangeArrowheads="1"/>
              </p:cNvSpPr>
              <p:nvPr/>
            </p:nvSpPr>
            <p:spPr bwMode="auto">
              <a:xfrm>
                <a:off x="8178" y="4163"/>
                <a:ext cx="349" cy="330"/>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1752" name="AutoShape 8"/>
              <p:cNvSpPr>
                <a:spLocks noChangeShapeType="1"/>
              </p:cNvSpPr>
              <p:nvPr/>
            </p:nvSpPr>
            <p:spPr bwMode="auto">
              <a:xfrm>
                <a:off x="3540" y="1733"/>
                <a:ext cx="1210" cy="540"/>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751" name="AutoShape 7"/>
              <p:cNvSpPr>
                <a:spLocks noChangeShapeType="1"/>
              </p:cNvSpPr>
              <p:nvPr/>
            </p:nvSpPr>
            <p:spPr bwMode="auto">
              <a:xfrm flipH="1" flipV="1">
                <a:off x="6980" y="3623"/>
                <a:ext cx="1198" cy="630"/>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31747" name="Group 3"/>
            <p:cNvGrpSpPr>
              <a:grpSpLocks/>
            </p:cNvGrpSpPr>
            <p:nvPr/>
          </p:nvGrpSpPr>
          <p:grpSpPr bwMode="auto">
            <a:xfrm>
              <a:off x="1158" y="2099"/>
              <a:ext cx="8391" cy="2289"/>
              <a:chOff x="1158" y="2099"/>
              <a:chExt cx="8391" cy="2289"/>
            </a:xfrm>
          </p:grpSpPr>
          <p:sp>
            <p:nvSpPr>
              <p:cNvPr id="31749" name="Text Box 5"/>
              <p:cNvSpPr txBox="1">
                <a:spLocks noChangeArrowheads="1"/>
              </p:cNvSpPr>
              <p:nvPr/>
            </p:nvSpPr>
            <p:spPr bwMode="auto">
              <a:xfrm>
                <a:off x="1158" y="2813"/>
                <a:ext cx="2811" cy="15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NO ENERGY NEEDED</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Diffusion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Osmosis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Facilitated Diffusion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8" name="Text Box 4"/>
              <p:cNvSpPr txBox="1">
                <a:spLocks noChangeArrowheads="1"/>
              </p:cNvSpPr>
              <p:nvPr/>
            </p:nvSpPr>
            <p:spPr bwMode="auto">
              <a:xfrm>
                <a:off x="6738" y="2099"/>
                <a:ext cx="2811" cy="9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ENERGY NEEDED</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Active Transport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1756" name="Rectangle 12"/>
          <p:cNvSpPr>
            <a:spLocks noChangeArrowheads="1"/>
          </p:cNvSpPr>
          <p:nvPr/>
        </p:nvSpPr>
        <p:spPr bwMode="auto">
          <a:xfrm>
            <a:off x="381000" y="152400"/>
            <a:ext cx="22098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ANALOGY: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9"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r>
            <a:br>
              <a:rPr kumimoji="0" lang="en-US" sz="9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Picture 10" descr="stick figure.png"/>
          <p:cNvPicPr>
            <a:picLocks noChangeAspect="1" noChangeArrowheads="1"/>
          </p:cNvPicPr>
          <p:nvPr/>
        </p:nvPicPr>
        <p:blipFill>
          <a:blip r:embed="rId2" cstate="print"/>
          <a:srcRect/>
          <a:stretch>
            <a:fillRect/>
          </a:stretch>
        </p:blipFill>
        <p:spPr bwMode="auto">
          <a:xfrm>
            <a:off x="7467600" y="4724400"/>
            <a:ext cx="1152525" cy="161757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bio.miami.edu/~cmallery/150/memb/c8.7x17.transport.jpg"/>
          <p:cNvPicPr>
            <a:picLocks noChangeAspect="1" noChangeArrowheads="1"/>
          </p:cNvPicPr>
          <p:nvPr/>
        </p:nvPicPr>
        <p:blipFill>
          <a:blip r:embed="rId2" cstate="print"/>
          <a:srcRect/>
          <a:stretch>
            <a:fillRect/>
          </a:stretch>
        </p:blipFill>
        <p:spPr bwMode="auto">
          <a:xfrm>
            <a:off x="1066800" y="533400"/>
            <a:ext cx="7086600" cy="547600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endocytosis and exocytosis.gif"/>
          <p:cNvPicPr>
            <a:picLocks noChangeAspect="1" noChangeArrowheads="1"/>
          </p:cNvPicPr>
          <p:nvPr/>
        </p:nvPicPr>
        <p:blipFill>
          <a:blip r:embed="rId2" cstate="print"/>
          <a:srcRect/>
          <a:stretch>
            <a:fillRect/>
          </a:stretch>
        </p:blipFill>
        <p:spPr bwMode="auto">
          <a:xfrm>
            <a:off x="228600" y="2438400"/>
            <a:ext cx="5471932" cy="3543300"/>
          </a:xfrm>
          <a:prstGeom prst="rect">
            <a:avLst/>
          </a:prstGeom>
          <a:noFill/>
        </p:spPr>
      </p:pic>
      <p:sp>
        <p:nvSpPr>
          <p:cNvPr id="32769" name="Text Box 1"/>
          <p:cNvSpPr txBox="1">
            <a:spLocks noChangeArrowheads="1"/>
          </p:cNvSpPr>
          <p:nvPr/>
        </p:nvSpPr>
        <p:spPr bwMode="auto">
          <a:xfrm>
            <a:off x="5791200" y="2667000"/>
            <a:ext cx="3124200" cy="3505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Food is moved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into the cell</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by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Endo</a:t>
            </a:r>
            <a:r>
              <a:rPr kumimoji="0" lang="en-US" sz="2400" b="1" i="0" u="none" strike="noStrike" cap="none" normalizeH="0" baseline="0" dirty="0" smtClean="0">
                <a:ln>
                  <a:noFill/>
                </a:ln>
                <a:effectLst/>
                <a:latin typeface="Calibri" pitchFamily="34" charset="0"/>
                <a:ea typeface="Times New Roman" pitchFamily="18" charset="0"/>
                <a:cs typeface="Arial" pitchFamily="34" charset="0"/>
              </a:rPr>
              <a:t>cytosis</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Wastes are moved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out of the cell</a:t>
            </a:r>
            <a:r>
              <a:rPr kumimoji="0" lang="en-US" sz="2400" b="0" i="0" u="none" strike="noStrike" cap="none" normalizeH="0" baseline="0" dirty="0" smtClean="0">
                <a:ln>
                  <a:noFill/>
                </a:ln>
                <a:effectLst/>
                <a:latin typeface="Calibri" pitchFamily="34" charset="0"/>
                <a:ea typeface="Times New Roman" pitchFamily="18" charset="0"/>
                <a:cs typeface="Arial" pitchFamily="34" charset="0"/>
              </a:rPr>
              <a:t> by </a:t>
            </a:r>
            <a:r>
              <a:rPr kumimoji="0" lang="en-US" sz="2400" b="1" i="0" u="sng" strike="noStrike" cap="none" normalizeH="0" baseline="0" dirty="0" smtClean="0">
                <a:ln>
                  <a:noFill/>
                </a:ln>
                <a:effectLst/>
                <a:latin typeface="Calibri" pitchFamily="34" charset="0"/>
                <a:ea typeface="Times New Roman" pitchFamily="18" charset="0"/>
                <a:cs typeface="Arial" pitchFamily="34" charset="0"/>
              </a:rPr>
              <a:t>Exo</a:t>
            </a:r>
            <a:r>
              <a:rPr kumimoji="0" lang="en-US" sz="2400" b="1" i="0" u="none" strike="noStrike" cap="none" normalizeH="0" baseline="0" dirty="0" smtClean="0">
                <a:ln>
                  <a:noFill/>
                </a:ln>
                <a:effectLst/>
                <a:latin typeface="Calibri" pitchFamily="34" charset="0"/>
                <a:ea typeface="Times New Roman" pitchFamily="18" charset="0"/>
                <a:cs typeface="Arial" pitchFamily="34" charset="0"/>
              </a:rPr>
              <a:t>cytosis</a:t>
            </a:r>
            <a:endParaRPr kumimoji="0" lang="en-US" sz="2400" b="0" i="0" u="none" strike="noStrike" cap="none" normalizeH="0" baseline="0" dirty="0" smtClean="0">
              <a:ln>
                <a:noFill/>
              </a:ln>
              <a:effectLst/>
              <a:latin typeface="Arial" pitchFamily="34" charset="0"/>
              <a:cs typeface="Arial" pitchFamily="34" charset="0"/>
            </a:endParaRPr>
          </a:p>
        </p:txBody>
      </p:sp>
      <p:sp>
        <p:nvSpPr>
          <p:cNvPr id="32771" name="Rectangle 3"/>
          <p:cNvSpPr>
            <a:spLocks noChangeArrowheads="1"/>
          </p:cNvSpPr>
          <p:nvPr/>
        </p:nvSpPr>
        <p:spPr bwMode="auto">
          <a:xfrm>
            <a:off x="304800" y="388204"/>
            <a:ext cx="85344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4950" marR="0" lvl="0" indent="-234950" algn="l" defTabSz="914400" rtl="0" eaLnBrk="1" fontAlgn="base" latinLnBrk="0" hangingPunct="1">
              <a:lnSpc>
                <a:spcPct val="100000"/>
              </a:lnSpc>
              <a:spcBef>
                <a:spcPct val="0"/>
              </a:spcBef>
              <a:spcAft>
                <a:spcPct val="0"/>
              </a:spcAft>
              <a:buClrTx/>
              <a:buSzTx/>
              <a:buFontTx/>
              <a:buChar char="•"/>
              <a:tabLst/>
            </a:pPr>
            <a:r>
              <a:rPr kumimoji="0" lang="en-US" sz="2800" b="1" i="0" u="none" strike="noStrike" cap="none" normalizeH="0" baseline="0" dirty="0" smtClean="0">
                <a:ln>
                  <a:noFill/>
                </a:ln>
                <a:effectLst/>
                <a:latin typeface="Calibri" pitchFamily="34" charset="0"/>
                <a:ea typeface="Times New Roman" pitchFamily="18" charset="0"/>
                <a:cs typeface="Arial" pitchFamily="34" charset="0"/>
              </a:rPr>
              <a:t>Endocytosis and Exocytosis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is the mechanism by which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very large molecules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(such as food and wastes) get into and out of the cell</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2769">
                                            <p:txEl>
                                              <p:pRg st="0" end="0"/>
                                            </p:txEl>
                                          </p:spTgt>
                                        </p:tgtEl>
                                        <p:attrNameLst>
                                          <p:attrName>style.visibility</p:attrName>
                                        </p:attrNameLst>
                                      </p:cBhvr>
                                      <p:to>
                                        <p:strVal val="visible"/>
                                      </p:to>
                                    </p:set>
                                    <p:animEffect transition="in" filter="fade">
                                      <p:cBhvr>
                                        <p:cTn id="7" dur="1000"/>
                                        <p:tgtEl>
                                          <p:spTgt spid="32769">
                                            <p:txEl>
                                              <p:pRg st="0" end="0"/>
                                            </p:txEl>
                                          </p:spTgt>
                                        </p:tgtEl>
                                      </p:cBhvr>
                                    </p:animEffect>
                                    <p:anim calcmode="lin" valueType="num">
                                      <p:cBhvr>
                                        <p:cTn id="8" dur="1000" fill="hold"/>
                                        <p:tgtEl>
                                          <p:spTgt spid="327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2769">
                                            <p:txEl>
                                              <p:pRg st="3" end="3"/>
                                            </p:txEl>
                                          </p:spTgt>
                                        </p:tgtEl>
                                        <p:attrNameLst>
                                          <p:attrName>style.visibility</p:attrName>
                                        </p:attrNameLst>
                                      </p:cBhvr>
                                      <p:to>
                                        <p:strVal val="visible"/>
                                      </p:to>
                                    </p:set>
                                    <p:animEffect transition="in" filter="fade">
                                      <p:cBhvr>
                                        <p:cTn id="14" dur="1000"/>
                                        <p:tgtEl>
                                          <p:spTgt spid="32769">
                                            <p:txEl>
                                              <p:pRg st="3" end="3"/>
                                            </p:txEl>
                                          </p:spTgt>
                                        </p:tgtEl>
                                      </p:cBhvr>
                                    </p:animEffect>
                                    <p:anim calcmode="lin" valueType="num">
                                      <p:cBhvr>
                                        <p:cTn id="15" dur="1000" fill="hold"/>
                                        <p:tgtEl>
                                          <p:spTgt spid="3276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276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http://www.abcbodybuilding.com/magazine03/fiberdynamics1_files/image001.gif"/>
          <p:cNvPicPr>
            <a:picLocks noChangeAspect="1" noChangeArrowheads="1"/>
          </p:cNvPicPr>
          <p:nvPr/>
        </p:nvPicPr>
        <p:blipFill>
          <a:blip r:embed="rId2" cstate="print"/>
          <a:srcRect/>
          <a:stretch>
            <a:fillRect/>
          </a:stretch>
        </p:blipFill>
        <p:spPr bwMode="auto">
          <a:xfrm>
            <a:off x="4648200" y="228600"/>
            <a:ext cx="4267200" cy="2793570"/>
          </a:xfrm>
          <a:prstGeom prst="rect">
            <a:avLst/>
          </a:prstGeom>
          <a:noFill/>
        </p:spPr>
      </p:pic>
      <p:sp>
        <p:nvSpPr>
          <p:cNvPr id="18433" name="Rectangle 1"/>
          <p:cNvSpPr>
            <a:spLocks noChangeArrowheads="1"/>
          </p:cNvSpPr>
          <p:nvPr/>
        </p:nvSpPr>
        <p:spPr bwMode="auto">
          <a:xfrm>
            <a:off x="0" y="0"/>
            <a:ext cx="43434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3363" marR="0" lvl="0" indent="-233363" algn="l" defTabSz="914400" rtl="0" eaLnBrk="1" fontAlgn="base" latinLnBrk="0" hangingPunct="1">
              <a:lnSpc>
                <a:spcPct val="100000"/>
              </a:lnSpc>
              <a:spcBef>
                <a:spcPct val="0"/>
              </a:spcBef>
              <a:spcAft>
                <a:spcPct val="0"/>
              </a:spcAft>
              <a:buClrTx/>
              <a:buSzTx/>
              <a:buFontTx/>
              <a:buChar char="•"/>
              <a:tabLst/>
            </a:pPr>
            <a:r>
              <a:rPr kumimoji="0" lang="en-US" sz="2800" b="0" i="0" strike="noStrike" cap="none" normalizeH="0" baseline="0" dirty="0" smtClean="0">
                <a:ln>
                  <a:noFill/>
                </a:ln>
                <a:effectLst/>
                <a:latin typeface="Calibri" pitchFamily="34" charset="0"/>
                <a:ea typeface="Times New Roman" pitchFamily="18" charset="0"/>
                <a:cs typeface="Arial" pitchFamily="34" charset="0"/>
              </a:rPr>
              <a:t>Plant cells have a cell wall made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cellulose</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 that cellulose is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fiber</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in our diet</a:t>
            </a:r>
            <a:endParaRPr lang="en-US" sz="2800" dirty="0" smtClean="0">
              <a:latin typeface="Calibri" pitchFamily="34" charset="0"/>
              <a:cs typeface="Arial" pitchFamily="34" charset="0"/>
            </a:endParaRPr>
          </a:p>
          <a:p>
            <a:pPr marL="233363" marR="0" lvl="0" indent="-233363" algn="l" defTabSz="914400" rtl="0" eaLnBrk="1" fontAlgn="base" latinLnBrk="0" hangingPunct="1">
              <a:lnSpc>
                <a:spcPct val="100000"/>
              </a:lnSpc>
              <a:spcBef>
                <a:spcPct val="0"/>
              </a:spcBef>
              <a:spcAft>
                <a:spcPct val="0"/>
              </a:spcAft>
              <a:buClrTx/>
              <a:buSzTx/>
              <a:tabLst/>
            </a:pPr>
            <a:endParaRPr kumimoji="0" lang="en-US" sz="2800" b="0" i="0" strike="noStrike" cap="none" normalizeH="0" baseline="0" dirty="0" smtClean="0">
              <a:ln>
                <a:noFill/>
              </a:ln>
              <a:effectLst/>
              <a:latin typeface="Arial" pitchFamily="34" charset="0"/>
              <a:cs typeface="Arial" pitchFamily="34" charset="0"/>
            </a:endParaRPr>
          </a:p>
          <a:p>
            <a:pPr marL="233363" marR="0" lvl="0" indent="-233363" algn="l" defTabSz="914400" rtl="0" eaLnBrk="1" fontAlgn="base" latinLnBrk="0" hangingPunct="1">
              <a:lnSpc>
                <a:spcPct val="100000"/>
              </a:lnSpc>
              <a:spcBef>
                <a:spcPct val="0"/>
              </a:spcBef>
              <a:spcAft>
                <a:spcPct val="0"/>
              </a:spcAft>
              <a:buClrTx/>
              <a:buSzTx/>
              <a:buFontTx/>
              <a:buChar char="•"/>
              <a:tabLst/>
            </a:pPr>
            <a:endParaRPr kumimoji="0" lang="en-US" sz="2800" b="0" i="0" strike="noStrike" cap="none" normalizeH="0" baseline="0" dirty="0" smtClean="0">
              <a:ln>
                <a:noFill/>
              </a:ln>
              <a:effectLst/>
              <a:latin typeface="Arial" pitchFamily="34" charset="0"/>
              <a:cs typeface="Arial" pitchFamily="34"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r>
              <a:rPr kumimoji="0" lang="en-US" sz="2800" b="0" i="0" strike="noStrike" cap="none" normalizeH="0" baseline="0" dirty="0" smtClean="0">
                <a:ln>
                  <a:noFill/>
                </a:ln>
                <a:effectLst/>
                <a:latin typeface="Calibri" pitchFamily="34" charset="0"/>
                <a:ea typeface="Times New Roman" pitchFamily="18" charset="0"/>
                <a:cs typeface="Arial" pitchFamily="34" charset="0"/>
              </a:rPr>
              <a:t>Bacteria and fungi also have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cell walls</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but they do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not</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contain cellulose</a:t>
            </a:r>
          </a:p>
          <a:p>
            <a:pPr marL="233363" marR="0" lvl="0" indent="-233363" algn="l" defTabSz="914400" rtl="0" eaLnBrk="0" fontAlgn="base" latinLnBrk="0" hangingPunct="0">
              <a:lnSpc>
                <a:spcPct val="100000"/>
              </a:lnSpc>
              <a:spcBef>
                <a:spcPct val="0"/>
              </a:spcBef>
              <a:spcAft>
                <a:spcPct val="0"/>
              </a:spcAft>
              <a:buClrTx/>
              <a:buSzTx/>
              <a:buFontTx/>
              <a:buChar char="•"/>
              <a:tabLst/>
            </a:pPr>
            <a:endParaRPr lang="en-US" sz="2800" dirty="0" smtClean="0">
              <a:latin typeface="Calibri" pitchFamily="34" charset="0"/>
              <a:cs typeface="Arial" pitchFamily="34"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endParaRPr kumimoji="0" lang="en-US" sz="2800" b="0" i="0" strike="noStrike" cap="none" normalizeH="0" baseline="0" dirty="0" smtClean="0">
              <a:ln>
                <a:noFill/>
              </a:ln>
              <a:effectLst/>
              <a:latin typeface="Arial" pitchFamily="34" charset="0"/>
              <a:cs typeface="Arial" pitchFamily="34"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r>
              <a:rPr kumimoji="0" lang="en-US" sz="2800" b="0" i="0" strike="noStrike" cap="none" normalizeH="0" baseline="0" dirty="0" smtClean="0">
                <a:ln>
                  <a:noFill/>
                </a:ln>
                <a:effectLst/>
                <a:latin typeface="Calibri" pitchFamily="34" charset="0"/>
                <a:ea typeface="Times New Roman" pitchFamily="18" charset="0"/>
                <a:cs typeface="Arial" pitchFamily="34" charset="0"/>
              </a:rPr>
              <a:t>Cell membranes and cell walls are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porous</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allowing water, carbon dioxide, oxygen and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nutrients</a:t>
            </a:r>
            <a:r>
              <a:rPr kumimoji="0" lang="en-US" sz="2800" b="0" i="0" strike="noStrike" cap="none" normalizeH="0" baseline="0" dirty="0" smtClean="0">
                <a:ln>
                  <a:noFill/>
                </a:ln>
                <a:effectLst/>
                <a:latin typeface="Calibri" pitchFamily="34" charset="0"/>
                <a:ea typeface="Times New Roman" pitchFamily="18" charset="0"/>
                <a:cs typeface="Arial" pitchFamily="34" charset="0"/>
              </a:rPr>
              <a:t> to pass through easily</a:t>
            </a:r>
            <a:endParaRPr kumimoji="0" lang="en-US" sz="2800" b="0" i="0" strike="noStrike" cap="none" normalizeH="0" baseline="0" dirty="0" smtClean="0">
              <a:ln>
                <a:noFill/>
              </a:ln>
              <a:effectLst/>
              <a:latin typeface="Arial" pitchFamily="34" charset="0"/>
              <a:cs typeface="Arial" pitchFamily="34" charset="0"/>
            </a:endParaRPr>
          </a:p>
        </p:txBody>
      </p:sp>
      <p:pic>
        <p:nvPicPr>
          <p:cNvPr id="6" name="Picture 5" descr="cellwall.gif"/>
          <p:cNvPicPr>
            <a:picLocks noChangeAspect="1"/>
          </p:cNvPicPr>
          <p:nvPr/>
        </p:nvPicPr>
        <p:blipFill>
          <a:blip r:embed="rId3" cstate="print"/>
          <a:stretch>
            <a:fillRect/>
          </a:stretch>
        </p:blipFill>
        <p:spPr>
          <a:xfrm>
            <a:off x="4114800" y="3810000"/>
            <a:ext cx="4800599" cy="26803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433">
                                            <p:txEl>
                                              <p:pRg st="3" end="3"/>
                                            </p:txEl>
                                          </p:spTgt>
                                        </p:tgtEl>
                                        <p:attrNameLst>
                                          <p:attrName>style.visibility</p:attrName>
                                        </p:attrNameLst>
                                      </p:cBhvr>
                                      <p:to>
                                        <p:strVal val="visible"/>
                                      </p:to>
                                    </p:set>
                                    <p:animEffect transition="in" filter="fade">
                                      <p:cBhvr>
                                        <p:cTn id="7" dur="1000"/>
                                        <p:tgtEl>
                                          <p:spTgt spid="18433">
                                            <p:txEl>
                                              <p:pRg st="3" end="3"/>
                                            </p:txEl>
                                          </p:spTgt>
                                        </p:tgtEl>
                                      </p:cBhvr>
                                    </p:animEffect>
                                    <p:anim calcmode="lin" valueType="num">
                                      <p:cBhvr>
                                        <p:cTn id="8" dur="1000" fill="hold"/>
                                        <p:tgtEl>
                                          <p:spTgt spid="1843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84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8433">
                                            <p:txEl>
                                              <p:pRg st="6" end="6"/>
                                            </p:txEl>
                                          </p:spTgt>
                                        </p:tgtEl>
                                        <p:attrNameLst>
                                          <p:attrName>style.visibility</p:attrName>
                                        </p:attrNameLst>
                                      </p:cBhvr>
                                      <p:to>
                                        <p:strVal val="visible"/>
                                      </p:to>
                                    </p:set>
                                    <p:animEffect transition="in" filter="fade">
                                      <p:cBhvr>
                                        <p:cTn id="14" dur="1000"/>
                                        <p:tgtEl>
                                          <p:spTgt spid="18433">
                                            <p:txEl>
                                              <p:pRg st="6" end="6"/>
                                            </p:txEl>
                                          </p:spTgt>
                                        </p:tgtEl>
                                      </p:cBhvr>
                                    </p:animEffect>
                                    <p:anim calcmode="lin" valueType="num">
                                      <p:cBhvr>
                                        <p:cTn id="15" dur="1000" fill="hold"/>
                                        <p:tgtEl>
                                          <p:spTgt spid="1843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1843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hlinkClick r:id="rId2"/>
          </p:cNvPr>
          <p:cNvPicPr>
            <a:picLocks noChangeAspect="1" noChangeArrowheads="1"/>
          </p:cNvPicPr>
          <p:nvPr/>
        </p:nvPicPr>
        <p:blipFill>
          <a:blip r:embed="rId3" cstate="print"/>
          <a:srcRect/>
          <a:stretch>
            <a:fillRect/>
          </a:stretch>
        </p:blipFill>
        <p:spPr bwMode="auto">
          <a:xfrm>
            <a:off x="857250" y="771525"/>
            <a:ext cx="74295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04800" y="609600"/>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9113" marR="0" lvl="0" indent="-519113"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Ex: White Blood Cells, which are part of the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immune system</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surround and engulf bacteria by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endocytosis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cs typeface="Arial" pitchFamily="34" charset="0"/>
            </a:endParaRPr>
          </a:p>
        </p:txBody>
      </p:sp>
      <p:pic>
        <p:nvPicPr>
          <p:cNvPr id="33793" name="Picture 0" descr="phagocytefunction.gif"/>
          <p:cNvPicPr>
            <a:picLocks noChangeAspect="1" noChangeArrowheads="1"/>
          </p:cNvPicPr>
          <p:nvPr/>
        </p:nvPicPr>
        <p:blipFill>
          <a:blip r:embed="rId2" cstate="print">
            <a:clrChange>
              <a:clrFrom>
                <a:srgbClr val="CC0033"/>
              </a:clrFrom>
              <a:clrTo>
                <a:srgbClr val="CC0033">
                  <a:alpha val="0"/>
                </a:srgbClr>
              </a:clrTo>
            </a:clrChange>
          </a:blip>
          <a:srcRect/>
          <a:stretch>
            <a:fillRect/>
          </a:stretch>
        </p:blipFill>
        <p:spPr bwMode="auto">
          <a:xfrm>
            <a:off x="2362200" y="2133600"/>
            <a:ext cx="4138895" cy="3835679"/>
          </a:xfrm>
          <a:prstGeom prst="rect">
            <a:avLst/>
          </a:prstGeom>
          <a:noFill/>
        </p:spPr>
      </p:pic>
      <p:sp>
        <p:nvSpPr>
          <p:cNvPr id="33795" name="Rectangle 3"/>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457200"/>
            <a:ext cx="6508000"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Osmosis—Elodea Leaf</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8914" name="Picture 2">
            <a:hlinkClick r:id="rId2"/>
          </p:cNvPr>
          <p:cNvPicPr>
            <a:picLocks noChangeAspect="1" noChangeArrowheads="1"/>
          </p:cNvPicPr>
          <p:nvPr/>
        </p:nvPicPr>
        <p:blipFill>
          <a:blip r:embed="rId3" cstate="print"/>
          <a:srcRect/>
          <a:stretch>
            <a:fillRect/>
          </a:stretch>
        </p:blipFill>
        <p:spPr bwMode="auto">
          <a:xfrm>
            <a:off x="762000" y="1447800"/>
            <a:ext cx="7515225"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28600" y="0"/>
            <a:ext cx="86106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Function of the Cell Membrane: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Cell membrane separates the components of a cell from </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its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environment</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—surrounds the cell</a:t>
            </a:r>
          </a:p>
          <a:p>
            <a:pPr marL="463550" marR="0" lvl="0" indent="-231775" algn="l" defTabSz="914400" rtl="0" eaLnBrk="0" fontAlgn="base" latinLnBrk="0" hangingPunct="0">
              <a:lnSpc>
                <a:spcPct val="100000"/>
              </a:lnSpc>
              <a:spcBef>
                <a:spcPct val="0"/>
              </a:spcBef>
              <a:spcAft>
                <a:spcPct val="0"/>
              </a:spcAft>
              <a:buClrTx/>
              <a:buSzTx/>
              <a:buFontTx/>
              <a:buChar char="•"/>
              <a:tabLst/>
            </a:pPr>
            <a:endParaRPr kumimoji="0" lang="en-US" sz="800" b="0" i="0" u="none" strike="noStrike" cap="none" normalizeH="0" baseline="0" dirty="0" smtClean="0">
              <a:ln>
                <a:noFill/>
              </a:ln>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“Gatekeeper” of the cell—regulates the flow of materials into and out of cell—</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selectively permeable</a:t>
            </a:r>
          </a:p>
          <a:p>
            <a:pPr marL="463550" marR="0" lvl="0" indent="-231775" algn="l" defTabSz="914400" rtl="0" eaLnBrk="0" fontAlgn="base" latinLnBrk="0" hangingPunct="0">
              <a:lnSpc>
                <a:spcPct val="100000"/>
              </a:lnSpc>
              <a:spcBef>
                <a:spcPct val="0"/>
              </a:spcBef>
              <a:spcAft>
                <a:spcPct val="0"/>
              </a:spcAft>
              <a:buClrTx/>
              <a:buSzTx/>
              <a:buFontTx/>
              <a:buChar char="•"/>
              <a:tabLst/>
            </a:pPr>
            <a:endParaRPr kumimoji="0" lang="en-US" sz="800" b="0" i="0" u="none" strike="noStrike" cap="none" normalizeH="0" baseline="0" dirty="0" smtClean="0">
              <a:ln>
                <a:noFill/>
              </a:ln>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Cell membrane helps cells maintain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homeostasis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—stable internal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balance</a:t>
            </a:r>
            <a:endParaRPr kumimoji="0" lang="en-US" sz="2800" b="0" i="0" u="none" strike="noStrike" cap="none" normalizeH="0" baseline="0" dirty="0" smtClean="0">
              <a:ln>
                <a:noFill/>
              </a:ln>
              <a:effectLst/>
              <a:latin typeface="Arial" pitchFamily="34" charset="0"/>
              <a:cs typeface="Arial" pitchFamily="34" charset="0"/>
            </a:endParaRPr>
          </a:p>
        </p:txBody>
      </p:sp>
      <p:pic>
        <p:nvPicPr>
          <p:cNvPr id="1026" name="Picture 2" descr="http://www.biologyjunction.com/images/cell20membrane.jpg"/>
          <p:cNvPicPr>
            <a:picLocks noChangeAspect="1" noChangeArrowheads="1"/>
          </p:cNvPicPr>
          <p:nvPr/>
        </p:nvPicPr>
        <p:blipFill>
          <a:blip r:embed="rId2" cstate="print"/>
          <a:srcRect/>
          <a:stretch>
            <a:fillRect/>
          </a:stretch>
        </p:blipFill>
        <p:spPr bwMode="auto">
          <a:xfrm>
            <a:off x="2209800" y="3824374"/>
            <a:ext cx="4724400" cy="3033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457">
                                            <p:txEl>
                                              <p:pRg st="2" end="2"/>
                                            </p:txEl>
                                          </p:spTgt>
                                        </p:tgtEl>
                                        <p:attrNameLst>
                                          <p:attrName>style.visibility</p:attrName>
                                        </p:attrNameLst>
                                      </p:cBhvr>
                                      <p:to>
                                        <p:strVal val="visible"/>
                                      </p:to>
                                    </p:set>
                                    <p:animEffect transition="in" filter="fade">
                                      <p:cBhvr>
                                        <p:cTn id="7" dur="1000"/>
                                        <p:tgtEl>
                                          <p:spTgt spid="19457">
                                            <p:txEl>
                                              <p:pRg st="2" end="2"/>
                                            </p:txEl>
                                          </p:spTgt>
                                        </p:tgtEl>
                                      </p:cBhvr>
                                    </p:animEffect>
                                    <p:anim calcmode="lin" valueType="num">
                                      <p:cBhvr>
                                        <p:cTn id="8" dur="1000" fill="hold"/>
                                        <p:tgtEl>
                                          <p:spTgt spid="1945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4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457">
                                            <p:txEl>
                                              <p:pRg st="4" end="4"/>
                                            </p:txEl>
                                          </p:spTgt>
                                        </p:tgtEl>
                                        <p:attrNameLst>
                                          <p:attrName>style.visibility</p:attrName>
                                        </p:attrNameLst>
                                      </p:cBhvr>
                                      <p:to>
                                        <p:strVal val="visible"/>
                                      </p:to>
                                    </p:set>
                                    <p:animEffect transition="in" filter="fade">
                                      <p:cBhvr>
                                        <p:cTn id="14" dur="1000"/>
                                        <p:tgtEl>
                                          <p:spTgt spid="19457">
                                            <p:txEl>
                                              <p:pRg st="4" end="4"/>
                                            </p:txEl>
                                          </p:spTgt>
                                        </p:tgtEl>
                                      </p:cBhvr>
                                    </p:animEffect>
                                    <p:anim calcmode="lin" valueType="num">
                                      <p:cBhvr>
                                        <p:cTn id="15" dur="1000" fill="hold"/>
                                        <p:tgtEl>
                                          <p:spTgt spid="1945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945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457">
                                            <p:txEl>
                                              <p:pRg st="6" end="6"/>
                                            </p:txEl>
                                          </p:spTgt>
                                        </p:tgtEl>
                                        <p:attrNameLst>
                                          <p:attrName>style.visibility</p:attrName>
                                        </p:attrNameLst>
                                      </p:cBhvr>
                                      <p:to>
                                        <p:strVal val="visible"/>
                                      </p:to>
                                    </p:set>
                                    <p:animEffect transition="in" filter="fade">
                                      <p:cBhvr>
                                        <p:cTn id="21" dur="1000"/>
                                        <p:tgtEl>
                                          <p:spTgt spid="19457">
                                            <p:txEl>
                                              <p:pRg st="6" end="6"/>
                                            </p:txEl>
                                          </p:spTgt>
                                        </p:tgtEl>
                                      </p:cBhvr>
                                    </p:animEffect>
                                    <p:anim calcmode="lin" valueType="num">
                                      <p:cBhvr>
                                        <p:cTn id="22" dur="1000" fill="hold"/>
                                        <p:tgtEl>
                                          <p:spTgt spid="1945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945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2" cstate="print"/>
          <a:srcRect/>
          <a:stretch>
            <a:fillRect/>
          </a:stretch>
        </p:blipFill>
        <p:spPr bwMode="auto">
          <a:xfrm>
            <a:off x="3660821" y="1905001"/>
            <a:ext cx="5483180" cy="4953000"/>
          </a:xfrm>
          <a:prstGeom prst="rect">
            <a:avLst/>
          </a:prstGeom>
          <a:noFill/>
          <a:ln w="9525">
            <a:noFill/>
            <a:miter lim="800000"/>
            <a:headEnd/>
            <a:tailEnd/>
          </a:ln>
        </p:spPr>
      </p:pic>
      <p:sp>
        <p:nvSpPr>
          <p:cNvPr id="20481" name="Rectangle 1"/>
          <p:cNvSpPr>
            <a:spLocks noChangeArrowheads="1"/>
          </p:cNvSpPr>
          <p:nvPr/>
        </p:nvSpPr>
        <p:spPr bwMode="auto">
          <a:xfrm>
            <a:off x="304800" y="228600"/>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Passive Transport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 process that does not require energy to move molecules from a </a:t>
            </a:r>
            <a:r>
              <a:rPr kumimoji="0" lang="en-US" sz="3200" b="1" i="0" u="sng" strike="noStrike" cap="none" normalizeH="0" baseline="0" dirty="0" smtClean="0">
                <a:ln>
                  <a:noFill/>
                </a:ln>
                <a:effectLst/>
                <a:latin typeface="Calibri" pitchFamily="34" charset="0"/>
                <a:ea typeface="Times New Roman" pitchFamily="18" charset="0"/>
                <a:cs typeface="Arial" pitchFamily="34" charset="0"/>
              </a:rPr>
              <a:t>HIGH to LOW</a:t>
            </a:r>
            <a:r>
              <a:rPr kumimoji="0" lang="en-US" sz="3200" b="0"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concentration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Diffusion</a:t>
            </a: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Facilitated Diffusion</a:t>
            </a: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Osmosis</a:t>
            </a:r>
            <a:r>
              <a:rPr kumimoji="0" lang="en-US" sz="3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481">
                                            <p:txEl>
                                              <p:pRg st="1" end="1"/>
                                            </p:txEl>
                                          </p:spTgt>
                                        </p:tgtEl>
                                        <p:attrNameLst>
                                          <p:attrName>style.visibility</p:attrName>
                                        </p:attrNameLst>
                                      </p:cBhvr>
                                      <p:to>
                                        <p:strVal val="visible"/>
                                      </p:to>
                                    </p:set>
                                    <p:animEffect transition="in" filter="fade">
                                      <p:cBhvr>
                                        <p:cTn id="7" dur="1000"/>
                                        <p:tgtEl>
                                          <p:spTgt spid="20481">
                                            <p:txEl>
                                              <p:pRg st="1" end="1"/>
                                            </p:txEl>
                                          </p:spTgt>
                                        </p:tgtEl>
                                      </p:cBhvr>
                                    </p:animEffect>
                                    <p:anim calcmode="lin" valueType="num">
                                      <p:cBhvr>
                                        <p:cTn id="8" dur="1000" fill="hold"/>
                                        <p:tgtEl>
                                          <p:spTgt spid="2048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48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0481">
                                            <p:txEl>
                                              <p:pRg st="3" end="3"/>
                                            </p:txEl>
                                          </p:spTgt>
                                        </p:tgtEl>
                                        <p:attrNameLst>
                                          <p:attrName>style.visibility</p:attrName>
                                        </p:attrNameLst>
                                      </p:cBhvr>
                                      <p:to>
                                        <p:strVal val="visible"/>
                                      </p:to>
                                    </p:set>
                                    <p:anim calcmode="discrete" valueType="clr">
                                      <p:cBhvr override="childStyle">
                                        <p:cTn id="14" dur="80"/>
                                        <p:tgtEl>
                                          <p:spTgt spid="2048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481">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20481">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0481">
                                            <p:txEl>
                                              <p:pRg st="5" end="5"/>
                                            </p:txEl>
                                          </p:spTgt>
                                        </p:tgtEl>
                                        <p:attrNameLst>
                                          <p:attrName>style.visibility</p:attrName>
                                        </p:attrNameLst>
                                      </p:cBhvr>
                                      <p:to>
                                        <p:strVal val="visible"/>
                                      </p:to>
                                    </p:set>
                                    <p:anim calcmode="discrete" valueType="clr">
                                      <p:cBhvr override="childStyle">
                                        <p:cTn id="21" dur="80"/>
                                        <p:tgtEl>
                                          <p:spTgt spid="2048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0481">
                                            <p:txEl>
                                              <p:pRg st="5" end="5"/>
                                            </p:txEl>
                                          </p:spTgt>
                                        </p:tgtEl>
                                        <p:attrNameLst>
                                          <p:attrName>fillcolor</p:attrName>
                                        </p:attrNameLst>
                                      </p:cBhvr>
                                      <p:tavLst>
                                        <p:tav tm="0">
                                          <p:val>
                                            <p:clrVal>
                                              <a:schemeClr val="accent2"/>
                                            </p:clrVal>
                                          </p:val>
                                        </p:tav>
                                        <p:tav tm="50000">
                                          <p:val>
                                            <p:clrVal>
                                              <a:schemeClr val="hlink"/>
                                            </p:clrVal>
                                          </p:val>
                                        </p:tav>
                                      </p:tavLst>
                                    </p:anim>
                                    <p:set>
                                      <p:cBhvr>
                                        <p:cTn id="23" dur="80"/>
                                        <p:tgtEl>
                                          <p:spTgt spid="20481">
                                            <p:txEl>
                                              <p:pRg st="5" end="5"/>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0481">
                                            <p:txEl>
                                              <p:pRg st="7" end="7"/>
                                            </p:txEl>
                                          </p:spTgt>
                                        </p:tgtEl>
                                        <p:attrNameLst>
                                          <p:attrName>style.visibility</p:attrName>
                                        </p:attrNameLst>
                                      </p:cBhvr>
                                      <p:to>
                                        <p:strVal val="visible"/>
                                      </p:to>
                                    </p:set>
                                    <p:anim calcmode="discrete" valueType="clr">
                                      <p:cBhvr override="childStyle">
                                        <p:cTn id="28" dur="80"/>
                                        <p:tgtEl>
                                          <p:spTgt spid="2048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0481">
                                            <p:txEl>
                                              <p:pRg st="7" end="7"/>
                                            </p:txEl>
                                          </p:spTgt>
                                        </p:tgtEl>
                                        <p:attrNameLst>
                                          <p:attrName>fillcolor</p:attrName>
                                        </p:attrNameLst>
                                      </p:cBhvr>
                                      <p:tavLst>
                                        <p:tav tm="0">
                                          <p:val>
                                            <p:clrVal>
                                              <a:schemeClr val="accent2"/>
                                            </p:clrVal>
                                          </p:val>
                                        </p:tav>
                                        <p:tav tm="50000">
                                          <p:val>
                                            <p:clrVal>
                                              <a:schemeClr val="hlink"/>
                                            </p:clrVal>
                                          </p:val>
                                        </p:tav>
                                      </p:tavLst>
                                    </p:anim>
                                    <p:set>
                                      <p:cBhvr>
                                        <p:cTn id="30" dur="80"/>
                                        <p:tgtEl>
                                          <p:spTgt spid="20481">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10" name="Rectangle 106"/>
          <p:cNvSpPr>
            <a:spLocks noChangeArrowheads="1"/>
          </p:cNvSpPr>
          <p:nvPr/>
        </p:nvSpPr>
        <p:spPr bwMode="auto">
          <a:xfrm>
            <a:off x="152400" y="152400"/>
            <a:ext cx="876300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Diffusion</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 is the movement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small</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 particles across a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selectively permeable</a:t>
            </a:r>
            <a:r>
              <a:rPr kumimoji="0" lang="en-US" sz="28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membrane like the</a:t>
            </a:r>
            <a:r>
              <a:rPr lang="en-US" sz="2800" dirty="0" smtClean="0">
                <a:latin typeface="Arial" pitchFamily="34" charset="0"/>
                <a:cs typeface="Arial" pitchFamily="34" charset="0"/>
              </a:rPr>
              <a:t> </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cell membrane until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equilibrium</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 is reached.</a:t>
            </a:r>
            <a:endParaRPr kumimoji="0" lang="en-US" sz="280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effectLst/>
              <a:latin typeface="Calibri" pitchFamily="34" charset="0"/>
              <a:ea typeface="Times New Roman" pitchFamily="18"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effectLst/>
                <a:latin typeface="Calibri" pitchFamily="34" charset="0"/>
                <a:ea typeface="Times New Roman" pitchFamily="18" charset="0"/>
                <a:cs typeface="Arial" pitchFamily="34" charset="0"/>
              </a:rPr>
              <a:t>These particles move from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high concentration</a:t>
            </a:r>
            <a:r>
              <a:rPr kumimoji="0" lang="en-US" sz="2800" b="1" i="0" u="none" strike="noStrike" cap="none" normalizeH="0" baseline="0" dirty="0" smtClean="0">
                <a:ln>
                  <a:noFill/>
                </a:ln>
                <a:effectLst/>
                <a:latin typeface="Calibri" pitchFamily="34" charset="0"/>
                <a:ea typeface="Times New Roman" pitchFamily="18" charset="0"/>
                <a:cs typeface="Arial" pitchFamily="34" charset="0"/>
              </a:rPr>
              <a:t> </a:t>
            </a:r>
            <a:r>
              <a:rPr kumimoji="0" lang="en-US" sz="2800" i="0" u="none" strike="noStrike" cap="none" normalizeH="0" baseline="0" dirty="0" smtClean="0">
                <a:ln>
                  <a:noFill/>
                </a:ln>
                <a:effectLst/>
                <a:latin typeface="Calibri" pitchFamily="34" charset="0"/>
                <a:ea typeface="Times New Roman" pitchFamily="18" charset="0"/>
                <a:cs typeface="Arial" pitchFamily="34" charset="0"/>
              </a:rPr>
              <a:t>to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low concentration</a:t>
            </a:r>
            <a:r>
              <a:rPr kumimoji="0" lang="en-US" sz="2800" i="0" strike="noStrike" cap="none" normalizeH="0" baseline="0" dirty="0" smtClean="0">
                <a:ln>
                  <a:noFill/>
                </a:ln>
                <a:effectLst/>
                <a:latin typeface="Calibri" pitchFamily="34" charset="0"/>
                <a:ea typeface="Times New Roman" pitchFamily="18" charset="0"/>
                <a:cs typeface="Arial" pitchFamily="34" charset="0"/>
              </a:rPr>
              <a:t>.</a:t>
            </a:r>
            <a:endParaRPr kumimoji="0" lang="en-US" sz="2800" i="0"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1505" name="Group 1"/>
          <p:cNvGrpSpPr>
            <a:grpSpLocks/>
          </p:cNvGrpSpPr>
          <p:nvPr/>
        </p:nvGrpSpPr>
        <p:grpSpPr bwMode="auto">
          <a:xfrm>
            <a:off x="1905000" y="3505200"/>
            <a:ext cx="5867804" cy="2301875"/>
            <a:chOff x="3094" y="13230"/>
            <a:chExt cx="6950" cy="1971"/>
          </a:xfrm>
        </p:grpSpPr>
        <p:grpSp>
          <p:nvGrpSpPr>
            <p:cNvPr id="21509" name="Group 5"/>
            <p:cNvGrpSpPr>
              <a:grpSpLocks/>
            </p:cNvGrpSpPr>
            <p:nvPr/>
          </p:nvGrpSpPr>
          <p:grpSpPr bwMode="auto">
            <a:xfrm>
              <a:off x="3094" y="13230"/>
              <a:ext cx="4752" cy="1839"/>
              <a:chOff x="2920" y="12961"/>
              <a:chExt cx="4985" cy="2079"/>
            </a:xfrm>
          </p:grpSpPr>
          <p:grpSp>
            <p:nvGrpSpPr>
              <p:cNvPr id="21524" name="Group 20"/>
              <p:cNvGrpSpPr>
                <a:grpSpLocks/>
              </p:cNvGrpSpPr>
              <p:nvPr/>
            </p:nvGrpSpPr>
            <p:grpSpPr bwMode="auto">
              <a:xfrm>
                <a:off x="2920" y="13544"/>
                <a:ext cx="4985" cy="1198"/>
                <a:chOff x="2920" y="14130"/>
                <a:chExt cx="4985" cy="1198"/>
              </a:xfrm>
            </p:grpSpPr>
            <p:grpSp>
              <p:nvGrpSpPr>
                <p:cNvPr id="21526" name="Group 22"/>
                <p:cNvGrpSpPr>
                  <a:grpSpLocks/>
                </p:cNvGrpSpPr>
                <p:nvPr/>
              </p:nvGrpSpPr>
              <p:grpSpPr bwMode="auto">
                <a:xfrm>
                  <a:off x="2920" y="14130"/>
                  <a:ext cx="4985" cy="1051"/>
                  <a:chOff x="1815" y="1649"/>
                  <a:chExt cx="4984" cy="1051"/>
                </a:xfrm>
              </p:grpSpPr>
              <p:grpSp>
                <p:nvGrpSpPr>
                  <p:cNvPr id="21583" name="Group 79"/>
                  <p:cNvGrpSpPr>
                    <a:grpSpLocks/>
                  </p:cNvGrpSpPr>
                  <p:nvPr/>
                </p:nvGrpSpPr>
                <p:grpSpPr bwMode="auto">
                  <a:xfrm>
                    <a:off x="1815" y="1649"/>
                    <a:ext cx="1054" cy="1047"/>
                    <a:chOff x="1815" y="1649"/>
                    <a:chExt cx="1054" cy="1047"/>
                  </a:xfrm>
                </p:grpSpPr>
                <p:grpSp>
                  <p:nvGrpSpPr>
                    <p:cNvPr id="21597" name="Group 93"/>
                    <p:cNvGrpSpPr>
                      <a:grpSpLocks/>
                    </p:cNvGrpSpPr>
                    <p:nvPr/>
                  </p:nvGrpSpPr>
                  <p:grpSpPr bwMode="auto">
                    <a:xfrm rot="10800000">
                      <a:off x="1820" y="2244"/>
                      <a:ext cx="1049" cy="452"/>
                      <a:chOff x="1815" y="1485"/>
                      <a:chExt cx="1350" cy="660"/>
                    </a:xfrm>
                  </p:grpSpPr>
                  <p:grpSp>
                    <p:nvGrpSpPr>
                      <p:cNvPr id="21606" name="Group 102"/>
                      <p:cNvGrpSpPr>
                        <a:grpSpLocks/>
                      </p:cNvGrpSpPr>
                      <p:nvPr/>
                    </p:nvGrpSpPr>
                    <p:grpSpPr bwMode="auto">
                      <a:xfrm>
                        <a:off x="1815" y="1485"/>
                        <a:ext cx="450" cy="660"/>
                        <a:chOff x="1815" y="1485"/>
                        <a:chExt cx="450" cy="660"/>
                      </a:xfrm>
                    </p:grpSpPr>
                    <p:sp>
                      <p:nvSpPr>
                        <p:cNvPr id="21609" name="Oval 10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8" name="AutoShape 10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7" name="AutoShape 10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602" name="Group 98"/>
                      <p:cNvGrpSpPr>
                        <a:grpSpLocks/>
                      </p:cNvGrpSpPr>
                      <p:nvPr/>
                    </p:nvGrpSpPr>
                    <p:grpSpPr bwMode="auto">
                      <a:xfrm>
                        <a:off x="2265" y="1485"/>
                        <a:ext cx="450" cy="660"/>
                        <a:chOff x="1815" y="1485"/>
                        <a:chExt cx="450" cy="660"/>
                      </a:xfrm>
                    </p:grpSpPr>
                    <p:sp>
                      <p:nvSpPr>
                        <p:cNvPr id="21605" name="Oval 10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4" name="AutoShape 10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3" name="AutoShape 9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98" name="Group 94"/>
                      <p:cNvGrpSpPr>
                        <a:grpSpLocks/>
                      </p:cNvGrpSpPr>
                      <p:nvPr/>
                    </p:nvGrpSpPr>
                    <p:grpSpPr bwMode="auto">
                      <a:xfrm>
                        <a:off x="2715" y="1485"/>
                        <a:ext cx="450" cy="660"/>
                        <a:chOff x="1815" y="1485"/>
                        <a:chExt cx="450" cy="660"/>
                      </a:xfrm>
                    </p:grpSpPr>
                    <p:sp>
                      <p:nvSpPr>
                        <p:cNvPr id="21601" name="Oval 9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0" name="AutoShape 9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9" name="AutoShape 9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84" name="Group 80"/>
                    <p:cNvGrpSpPr>
                      <a:grpSpLocks/>
                    </p:cNvGrpSpPr>
                    <p:nvPr/>
                  </p:nvGrpSpPr>
                  <p:grpSpPr bwMode="auto">
                    <a:xfrm>
                      <a:off x="1815" y="1649"/>
                      <a:ext cx="1049" cy="452"/>
                      <a:chOff x="1815" y="1485"/>
                      <a:chExt cx="1350" cy="660"/>
                    </a:xfrm>
                  </p:grpSpPr>
                  <p:grpSp>
                    <p:nvGrpSpPr>
                      <p:cNvPr id="21593" name="Group 89"/>
                      <p:cNvGrpSpPr>
                        <a:grpSpLocks/>
                      </p:cNvGrpSpPr>
                      <p:nvPr/>
                    </p:nvGrpSpPr>
                    <p:grpSpPr bwMode="auto">
                      <a:xfrm>
                        <a:off x="1815" y="1485"/>
                        <a:ext cx="450" cy="660"/>
                        <a:chOff x="1815" y="1485"/>
                        <a:chExt cx="450" cy="660"/>
                      </a:xfrm>
                    </p:grpSpPr>
                    <p:sp>
                      <p:nvSpPr>
                        <p:cNvPr id="21596" name="Oval 9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5" name="AutoShape 9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4" name="AutoShape 9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89" name="Group 85"/>
                      <p:cNvGrpSpPr>
                        <a:grpSpLocks/>
                      </p:cNvGrpSpPr>
                      <p:nvPr/>
                    </p:nvGrpSpPr>
                    <p:grpSpPr bwMode="auto">
                      <a:xfrm>
                        <a:off x="2265" y="1485"/>
                        <a:ext cx="450" cy="660"/>
                        <a:chOff x="1815" y="1485"/>
                        <a:chExt cx="450" cy="660"/>
                      </a:xfrm>
                    </p:grpSpPr>
                    <p:sp>
                      <p:nvSpPr>
                        <p:cNvPr id="21592" name="Oval 8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1" name="AutoShape 8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0" name="AutoShape 8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85" name="Group 81"/>
                      <p:cNvGrpSpPr>
                        <a:grpSpLocks/>
                      </p:cNvGrpSpPr>
                      <p:nvPr/>
                    </p:nvGrpSpPr>
                    <p:grpSpPr bwMode="auto">
                      <a:xfrm>
                        <a:off x="2715" y="1485"/>
                        <a:ext cx="450" cy="660"/>
                        <a:chOff x="1815" y="1485"/>
                        <a:chExt cx="450" cy="660"/>
                      </a:xfrm>
                    </p:grpSpPr>
                    <p:sp>
                      <p:nvSpPr>
                        <p:cNvPr id="21588" name="Oval 8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7" name="AutoShape 8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6" name="AutoShape 8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1556" name="Group 52"/>
                  <p:cNvGrpSpPr>
                    <a:grpSpLocks/>
                  </p:cNvGrpSpPr>
                  <p:nvPr/>
                </p:nvGrpSpPr>
                <p:grpSpPr bwMode="auto">
                  <a:xfrm>
                    <a:off x="3895" y="1649"/>
                    <a:ext cx="1054" cy="1047"/>
                    <a:chOff x="1815" y="1649"/>
                    <a:chExt cx="1054" cy="1047"/>
                  </a:xfrm>
                </p:grpSpPr>
                <p:grpSp>
                  <p:nvGrpSpPr>
                    <p:cNvPr id="21570" name="Group 66"/>
                    <p:cNvGrpSpPr>
                      <a:grpSpLocks/>
                    </p:cNvGrpSpPr>
                    <p:nvPr/>
                  </p:nvGrpSpPr>
                  <p:grpSpPr bwMode="auto">
                    <a:xfrm rot="10800000">
                      <a:off x="1820" y="2244"/>
                      <a:ext cx="1049" cy="452"/>
                      <a:chOff x="1815" y="1485"/>
                      <a:chExt cx="1350" cy="660"/>
                    </a:xfrm>
                  </p:grpSpPr>
                  <p:grpSp>
                    <p:nvGrpSpPr>
                      <p:cNvPr id="21579" name="Group 75"/>
                      <p:cNvGrpSpPr>
                        <a:grpSpLocks/>
                      </p:cNvGrpSpPr>
                      <p:nvPr/>
                    </p:nvGrpSpPr>
                    <p:grpSpPr bwMode="auto">
                      <a:xfrm>
                        <a:off x="1815" y="1485"/>
                        <a:ext cx="450" cy="660"/>
                        <a:chOff x="1815" y="1485"/>
                        <a:chExt cx="450" cy="660"/>
                      </a:xfrm>
                    </p:grpSpPr>
                    <p:sp>
                      <p:nvSpPr>
                        <p:cNvPr id="21582" name="Oval 7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1" name="AutoShape 7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0" name="AutoShape 7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75" name="Group 71"/>
                      <p:cNvGrpSpPr>
                        <a:grpSpLocks/>
                      </p:cNvGrpSpPr>
                      <p:nvPr/>
                    </p:nvGrpSpPr>
                    <p:grpSpPr bwMode="auto">
                      <a:xfrm>
                        <a:off x="2265" y="1485"/>
                        <a:ext cx="450" cy="660"/>
                        <a:chOff x="1815" y="1485"/>
                        <a:chExt cx="450" cy="660"/>
                      </a:xfrm>
                    </p:grpSpPr>
                    <p:sp>
                      <p:nvSpPr>
                        <p:cNvPr id="21578" name="Oval 7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7" name="AutoShape 7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6" name="AutoShape 7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71" name="Group 67"/>
                      <p:cNvGrpSpPr>
                        <a:grpSpLocks/>
                      </p:cNvGrpSpPr>
                      <p:nvPr/>
                    </p:nvGrpSpPr>
                    <p:grpSpPr bwMode="auto">
                      <a:xfrm>
                        <a:off x="2715" y="1485"/>
                        <a:ext cx="450" cy="660"/>
                        <a:chOff x="1815" y="1485"/>
                        <a:chExt cx="450" cy="660"/>
                      </a:xfrm>
                    </p:grpSpPr>
                    <p:sp>
                      <p:nvSpPr>
                        <p:cNvPr id="21574" name="Oval 7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3" name="AutoShape 6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2" name="AutoShape 6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57" name="Group 53"/>
                    <p:cNvGrpSpPr>
                      <a:grpSpLocks/>
                    </p:cNvGrpSpPr>
                    <p:nvPr/>
                  </p:nvGrpSpPr>
                  <p:grpSpPr bwMode="auto">
                    <a:xfrm>
                      <a:off x="1815" y="1649"/>
                      <a:ext cx="1049" cy="452"/>
                      <a:chOff x="1815" y="1485"/>
                      <a:chExt cx="1350" cy="660"/>
                    </a:xfrm>
                  </p:grpSpPr>
                  <p:grpSp>
                    <p:nvGrpSpPr>
                      <p:cNvPr id="21566" name="Group 62"/>
                      <p:cNvGrpSpPr>
                        <a:grpSpLocks/>
                      </p:cNvGrpSpPr>
                      <p:nvPr/>
                    </p:nvGrpSpPr>
                    <p:grpSpPr bwMode="auto">
                      <a:xfrm>
                        <a:off x="1815" y="1485"/>
                        <a:ext cx="450" cy="660"/>
                        <a:chOff x="1815" y="1485"/>
                        <a:chExt cx="450" cy="660"/>
                      </a:xfrm>
                    </p:grpSpPr>
                    <p:sp>
                      <p:nvSpPr>
                        <p:cNvPr id="21569" name="Oval 6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8" name="AutoShape 6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7" name="AutoShape 6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62" name="Group 58"/>
                      <p:cNvGrpSpPr>
                        <a:grpSpLocks/>
                      </p:cNvGrpSpPr>
                      <p:nvPr/>
                    </p:nvGrpSpPr>
                    <p:grpSpPr bwMode="auto">
                      <a:xfrm>
                        <a:off x="2265" y="1485"/>
                        <a:ext cx="450" cy="660"/>
                        <a:chOff x="1815" y="1485"/>
                        <a:chExt cx="450" cy="660"/>
                      </a:xfrm>
                    </p:grpSpPr>
                    <p:sp>
                      <p:nvSpPr>
                        <p:cNvPr id="21565" name="Oval 6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4" name="AutoShape 6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3" name="AutoShape 5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58" name="Group 54"/>
                      <p:cNvGrpSpPr>
                        <a:grpSpLocks/>
                      </p:cNvGrpSpPr>
                      <p:nvPr/>
                    </p:nvGrpSpPr>
                    <p:grpSpPr bwMode="auto">
                      <a:xfrm>
                        <a:off x="2715" y="1485"/>
                        <a:ext cx="450" cy="660"/>
                        <a:chOff x="1815" y="1485"/>
                        <a:chExt cx="450" cy="660"/>
                      </a:xfrm>
                    </p:grpSpPr>
                    <p:sp>
                      <p:nvSpPr>
                        <p:cNvPr id="21561" name="Oval 5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0" name="AutoShape 5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9" name="AutoShape 5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1529" name="Group 25"/>
                  <p:cNvGrpSpPr>
                    <a:grpSpLocks/>
                  </p:cNvGrpSpPr>
                  <p:nvPr/>
                </p:nvGrpSpPr>
                <p:grpSpPr bwMode="auto">
                  <a:xfrm>
                    <a:off x="5745" y="1653"/>
                    <a:ext cx="1054" cy="1047"/>
                    <a:chOff x="1815" y="1649"/>
                    <a:chExt cx="1054" cy="1047"/>
                  </a:xfrm>
                </p:grpSpPr>
                <p:grpSp>
                  <p:nvGrpSpPr>
                    <p:cNvPr id="21543" name="Group 39"/>
                    <p:cNvGrpSpPr>
                      <a:grpSpLocks/>
                    </p:cNvGrpSpPr>
                    <p:nvPr/>
                  </p:nvGrpSpPr>
                  <p:grpSpPr bwMode="auto">
                    <a:xfrm rot="10800000">
                      <a:off x="1820" y="2244"/>
                      <a:ext cx="1049" cy="452"/>
                      <a:chOff x="1815" y="1485"/>
                      <a:chExt cx="1350" cy="660"/>
                    </a:xfrm>
                  </p:grpSpPr>
                  <p:grpSp>
                    <p:nvGrpSpPr>
                      <p:cNvPr id="21552" name="Group 48"/>
                      <p:cNvGrpSpPr>
                        <a:grpSpLocks/>
                      </p:cNvGrpSpPr>
                      <p:nvPr/>
                    </p:nvGrpSpPr>
                    <p:grpSpPr bwMode="auto">
                      <a:xfrm>
                        <a:off x="1815" y="1485"/>
                        <a:ext cx="450" cy="660"/>
                        <a:chOff x="1815" y="1485"/>
                        <a:chExt cx="450" cy="660"/>
                      </a:xfrm>
                    </p:grpSpPr>
                    <p:sp>
                      <p:nvSpPr>
                        <p:cNvPr id="21555" name="Oval 5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4" name="AutoShape 5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3" name="AutoShape 4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48" name="Group 44"/>
                      <p:cNvGrpSpPr>
                        <a:grpSpLocks/>
                      </p:cNvGrpSpPr>
                      <p:nvPr/>
                    </p:nvGrpSpPr>
                    <p:grpSpPr bwMode="auto">
                      <a:xfrm>
                        <a:off x="2265" y="1485"/>
                        <a:ext cx="450" cy="660"/>
                        <a:chOff x="1815" y="1485"/>
                        <a:chExt cx="450" cy="660"/>
                      </a:xfrm>
                    </p:grpSpPr>
                    <p:sp>
                      <p:nvSpPr>
                        <p:cNvPr id="21551" name="Oval 4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0" name="AutoShape 4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9" name="AutoShape 4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44" name="Group 40"/>
                      <p:cNvGrpSpPr>
                        <a:grpSpLocks/>
                      </p:cNvGrpSpPr>
                      <p:nvPr/>
                    </p:nvGrpSpPr>
                    <p:grpSpPr bwMode="auto">
                      <a:xfrm>
                        <a:off x="2715" y="1485"/>
                        <a:ext cx="450" cy="660"/>
                        <a:chOff x="1815" y="1485"/>
                        <a:chExt cx="450" cy="660"/>
                      </a:xfrm>
                    </p:grpSpPr>
                    <p:sp>
                      <p:nvSpPr>
                        <p:cNvPr id="21547" name="Oval 4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6" name="AutoShape 4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5" name="AutoShape 4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30" name="Group 26"/>
                    <p:cNvGrpSpPr>
                      <a:grpSpLocks/>
                    </p:cNvGrpSpPr>
                    <p:nvPr/>
                  </p:nvGrpSpPr>
                  <p:grpSpPr bwMode="auto">
                    <a:xfrm>
                      <a:off x="1815" y="1649"/>
                      <a:ext cx="1049" cy="452"/>
                      <a:chOff x="1815" y="1485"/>
                      <a:chExt cx="1350" cy="660"/>
                    </a:xfrm>
                  </p:grpSpPr>
                  <p:grpSp>
                    <p:nvGrpSpPr>
                      <p:cNvPr id="21539" name="Group 35"/>
                      <p:cNvGrpSpPr>
                        <a:grpSpLocks/>
                      </p:cNvGrpSpPr>
                      <p:nvPr/>
                    </p:nvGrpSpPr>
                    <p:grpSpPr bwMode="auto">
                      <a:xfrm>
                        <a:off x="1815" y="1485"/>
                        <a:ext cx="450" cy="660"/>
                        <a:chOff x="1815" y="1485"/>
                        <a:chExt cx="450" cy="660"/>
                      </a:xfrm>
                    </p:grpSpPr>
                    <p:sp>
                      <p:nvSpPr>
                        <p:cNvPr id="21542" name="Oval 3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1" name="AutoShape 3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0" name="AutoShape 3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35" name="Group 31"/>
                      <p:cNvGrpSpPr>
                        <a:grpSpLocks/>
                      </p:cNvGrpSpPr>
                      <p:nvPr/>
                    </p:nvGrpSpPr>
                    <p:grpSpPr bwMode="auto">
                      <a:xfrm>
                        <a:off x="2265" y="1485"/>
                        <a:ext cx="450" cy="660"/>
                        <a:chOff x="1815" y="1485"/>
                        <a:chExt cx="450" cy="660"/>
                      </a:xfrm>
                    </p:grpSpPr>
                    <p:sp>
                      <p:nvSpPr>
                        <p:cNvPr id="21538" name="Oval 3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7" name="AutoShape 3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6" name="AutoShape 3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31" name="Group 27"/>
                      <p:cNvGrpSpPr>
                        <a:grpSpLocks/>
                      </p:cNvGrpSpPr>
                      <p:nvPr/>
                    </p:nvGrpSpPr>
                    <p:grpSpPr bwMode="auto">
                      <a:xfrm>
                        <a:off x="2715" y="1485"/>
                        <a:ext cx="450" cy="660"/>
                        <a:chOff x="1815" y="1485"/>
                        <a:chExt cx="450" cy="660"/>
                      </a:xfrm>
                    </p:grpSpPr>
                    <p:sp>
                      <p:nvSpPr>
                        <p:cNvPr id="21534" name="Oval 3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3" name="AutoShape 2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2" name="AutoShape 2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1528" name="AutoShape 24"/>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7" name="Oval 23"/>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525" name="AutoShape 21"/>
                <p:cNvSpPr>
                  <a:spLocks noChangeShapeType="1"/>
                </p:cNvSpPr>
                <p:nvPr/>
              </p:nvSpPr>
              <p:spPr bwMode="auto">
                <a:xfrm>
                  <a:off x="3619" y="14130"/>
                  <a:ext cx="6" cy="1198"/>
                </a:xfrm>
                <a:prstGeom prst="straightConnector1">
                  <a:avLst/>
                </a:prstGeom>
                <a:noFill/>
                <a:ln w="7620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1515" name="Group 11"/>
              <p:cNvGrpSpPr>
                <a:grpSpLocks/>
              </p:cNvGrpSpPr>
              <p:nvPr/>
            </p:nvGrpSpPr>
            <p:grpSpPr bwMode="auto">
              <a:xfrm>
                <a:off x="3286" y="12961"/>
                <a:ext cx="4044" cy="480"/>
                <a:chOff x="3286" y="13547"/>
                <a:chExt cx="4044" cy="480"/>
              </a:xfrm>
            </p:grpSpPr>
            <p:sp>
              <p:nvSpPr>
                <p:cNvPr id="21523" name="Oval 19"/>
                <p:cNvSpPr>
                  <a:spLocks noChangeArrowheads="1"/>
                </p:cNvSpPr>
                <p:nvPr/>
              </p:nvSpPr>
              <p:spPr bwMode="auto">
                <a:xfrm>
                  <a:off x="7102"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2" name="Oval 18"/>
                <p:cNvSpPr>
                  <a:spLocks noChangeArrowheads="1"/>
                </p:cNvSpPr>
                <p:nvPr/>
              </p:nvSpPr>
              <p:spPr bwMode="auto">
                <a:xfrm>
                  <a:off x="3286" y="1354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1" name="Oval 17"/>
                <p:cNvSpPr>
                  <a:spLocks noChangeArrowheads="1"/>
                </p:cNvSpPr>
                <p:nvPr/>
              </p:nvSpPr>
              <p:spPr bwMode="auto">
                <a:xfrm>
                  <a:off x="3830"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0" name="Oval 16"/>
                <p:cNvSpPr>
                  <a:spLocks noChangeArrowheads="1"/>
                </p:cNvSpPr>
                <p:nvPr/>
              </p:nvSpPr>
              <p:spPr bwMode="auto">
                <a:xfrm>
                  <a:off x="4323"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9" name="Oval 15"/>
                <p:cNvSpPr>
                  <a:spLocks noChangeArrowheads="1"/>
                </p:cNvSpPr>
                <p:nvPr/>
              </p:nvSpPr>
              <p:spPr bwMode="auto">
                <a:xfrm>
                  <a:off x="4894"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8" name="Oval 14"/>
                <p:cNvSpPr>
                  <a:spLocks noChangeArrowheads="1"/>
                </p:cNvSpPr>
                <p:nvPr/>
              </p:nvSpPr>
              <p:spPr bwMode="auto">
                <a:xfrm>
                  <a:off x="5477" y="1354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7" name="Oval 13"/>
                <p:cNvSpPr>
                  <a:spLocks noChangeArrowheads="1"/>
                </p:cNvSpPr>
                <p:nvPr/>
              </p:nvSpPr>
              <p:spPr bwMode="auto">
                <a:xfrm>
                  <a:off x="5950"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6" name="Oval 12"/>
                <p:cNvSpPr>
                  <a:spLocks noChangeArrowheads="1"/>
                </p:cNvSpPr>
                <p:nvPr/>
              </p:nvSpPr>
              <p:spPr bwMode="auto">
                <a:xfrm>
                  <a:off x="6505"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21510" name="Group 6"/>
              <p:cNvGrpSpPr>
                <a:grpSpLocks/>
              </p:cNvGrpSpPr>
              <p:nvPr/>
            </p:nvGrpSpPr>
            <p:grpSpPr bwMode="auto">
              <a:xfrm>
                <a:off x="3870" y="14800"/>
                <a:ext cx="2080" cy="240"/>
                <a:chOff x="3870" y="1225"/>
                <a:chExt cx="2080" cy="240"/>
              </a:xfrm>
            </p:grpSpPr>
            <p:sp>
              <p:nvSpPr>
                <p:cNvPr id="21514" name="Oval 10"/>
                <p:cNvSpPr>
                  <a:spLocks noChangeArrowheads="1"/>
                </p:cNvSpPr>
                <p:nvPr/>
              </p:nvSpPr>
              <p:spPr bwMode="auto">
                <a:xfrm>
                  <a:off x="3870"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3" name="Oval 9"/>
                <p:cNvSpPr>
                  <a:spLocks noChangeArrowheads="1"/>
                </p:cNvSpPr>
                <p:nvPr/>
              </p:nvSpPr>
              <p:spPr bwMode="auto">
                <a:xfrm>
                  <a:off x="4529"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2" name="Oval 8"/>
                <p:cNvSpPr>
                  <a:spLocks noChangeArrowheads="1"/>
                </p:cNvSpPr>
                <p:nvPr/>
              </p:nvSpPr>
              <p:spPr bwMode="auto">
                <a:xfrm>
                  <a:off x="5214"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1" name="Oval 7"/>
                <p:cNvSpPr>
                  <a:spLocks noChangeArrowheads="1"/>
                </p:cNvSpPr>
                <p:nvPr/>
              </p:nvSpPr>
              <p:spPr bwMode="auto">
                <a:xfrm>
                  <a:off x="5722"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grpSp>
          <p:nvGrpSpPr>
            <p:cNvPr id="21506" name="Group 2"/>
            <p:cNvGrpSpPr>
              <a:grpSpLocks/>
            </p:cNvGrpSpPr>
            <p:nvPr/>
          </p:nvGrpSpPr>
          <p:grpSpPr bwMode="auto">
            <a:xfrm>
              <a:off x="7397" y="13259"/>
              <a:ext cx="2647" cy="1942"/>
              <a:chOff x="7508" y="13259"/>
              <a:chExt cx="2647" cy="1942"/>
            </a:xfrm>
          </p:grpSpPr>
          <p:sp>
            <p:nvSpPr>
              <p:cNvPr id="21508" name="Text Box 4"/>
              <p:cNvSpPr txBox="1">
                <a:spLocks noChangeArrowheads="1"/>
              </p:cNvSpPr>
              <p:nvPr/>
            </p:nvSpPr>
            <p:spPr bwMode="auto">
              <a:xfrm>
                <a:off x="7513" y="13259"/>
                <a:ext cx="2642" cy="39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outside of cell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7" name="Text Box 3"/>
              <p:cNvSpPr txBox="1">
                <a:spLocks noChangeArrowheads="1"/>
              </p:cNvSpPr>
              <p:nvPr/>
            </p:nvSpPr>
            <p:spPr bwMode="auto">
              <a:xfrm>
                <a:off x="7508" y="14805"/>
                <a:ext cx="2100" cy="39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inside of cell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1613" name="Rectangle 10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610">
                                            <p:txEl>
                                              <p:pRg st="2" end="2"/>
                                            </p:txEl>
                                          </p:spTgt>
                                        </p:tgtEl>
                                        <p:attrNameLst>
                                          <p:attrName>style.visibility</p:attrName>
                                        </p:attrNameLst>
                                      </p:cBhvr>
                                      <p:to>
                                        <p:strVal val="visible"/>
                                      </p:to>
                                    </p:set>
                                    <p:animEffect transition="in" filter="fade">
                                      <p:cBhvr>
                                        <p:cTn id="7" dur="1000"/>
                                        <p:tgtEl>
                                          <p:spTgt spid="21610">
                                            <p:txEl>
                                              <p:pRg st="2" end="2"/>
                                            </p:txEl>
                                          </p:spTgt>
                                        </p:tgtEl>
                                      </p:cBhvr>
                                    </p:animEffect>
                                    <p:anim calcmode="lin" valueType="num">
                                      <p:cBhvr>
                                        <p:cTn id="8" dur="1000" fill="hold"/>
                                        <p:tgtEl>
                                          <p:spTgt spid="216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6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ologycorner.com/resources/diffusion-animated.gif"/>
          <p:cNvPicPr>
            <a:picLocks noChangeAspect="1" noChangeArrowheads="1" noCrop="1"/>
          </p:cNvPicPr>
          <p:nvPr/>
        </p:nvPicPr>
        <p:blipFill>
          <a:blip r:embed="rId2" cstate="print"/>
          <a:srcRect/>
          <a:stretch>
            <a:fillRect/>
          </a:stretch>
        </p:blipFill>
        <p:spPr bwMode="auto">
          <a:xfrm>
            <a:off x="2743200" y="1447800"/>
            <a:ext cx="3962400" cy="3962400"/>
          </a:xfrm>
          <a:prstGeom prst="rect">
            <a:avLst/>
          </a:prstGeom>
          <a:noFill/>
        </p:spPr>
      </p:pic>
      <p:sp>
        <p:nvSpPr>
          <p:cNvPr id="5" name="Rectangle 4"/>
          <p:cNvSpPr/>
          <p:nvPr/>
        </p:nvSpPr>
        <p:spPr>
          <a:xfrm>
            <a:off x="3048000" y="381000"/>
            <a:ext cx="332815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Diffusion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533400" y="5562600"/>
            <a:ext cx="812645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HIGH to LOW concentration</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http://www.stjohn.ac.th/Department/school/bio_pix/osmosis.gif"/>
          <p:cNvPicPr>
            <a:picLocks noChangeAspect="1" noChangeArrowheads="1"/>
          </p:cNvPicPr>
          <p:nvPr/>
        </p:nvPicPr>
        <p:blipFill>
          <a:blip r:embed="rId2" cstate="print"/>
          <a:srcRect/>
          <a:stretch>
            <a:fillRect/>
          </a:stretch>
        </p:blipFill>
        <p:spPr bwMode="auto">
          <a:xfrm>
            <a:off x="796393" y="2514600"/>
            <a:ext cx="6219345" cy="4343401"/>
          </a:xfrm>
          <a:prstGeom prst="rect">
            <a:avLst/>
          </a:prstGeom>
          <a:noFill/>
        </p:spPr>
      </p:pic>
      <p:sp>
        <p:nvSpPr>
          <p:cNvPr id="24579" name="Rectangle 3"/>
          <p:cNvSpPr>
            <a:spLocks noChangeArrowheads="1"/>
          </p:cNvSpPr>
          <p:nvPr/>
        </p:nvSpPr>
        <p:spPr bwMode="auto">
          <a:xfrm>
            <a:off x="228600" y="228600"/>
            <a:ext cx="86106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Osmosis</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is the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diffusion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water</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through a selectively permeable membrane like the cell</a:t>
            </a:r>
            <a:r>
              <a:rPr kumimoji="0" lang="en-US" sz="2800" b="0" i="0" u="none" strike="noStrike" cap="none" normalizeH="0" dirty="0" smtClean="0">
                <a:ln>
                  <a:noFill/>
                </a:ln>
                <a:effectLst/>
                <a:latin typeface="Calibri" pitchFamily="34" charset="0"/>
                <a:ea typeface="Times New Roman" pitchFamily="18" charset="0"/>
                <a:cs typeface="Arial" pitchFamily="34" charset="0"/>
              </a:rPr>
              <a:t> </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membrane</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Calibri" pitchFamily="34" charset="0"/>
              <a:ea typeface="Times New Roman" pitchFamily="18"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Water diffuses across a membrane from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high concentration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 to an area of </a:t>
            </a:r>
            <a:r>
              <a:rPr kumimoji="0" lang="en-US" sz="2800" b="1" i="0" u="sng" strike="noStrike" cap="none" normalizeH="0" baseline="0" dirty="0" smtClean="0">
                <a:ln>
                  <a:noFill/>
                </a:ln>
                <a:effectLst/>
                <a:latin typeface="Calibri" pitchFamily="34" charset="0"/>
                <a:ea typeface="Times New Roman" pitchFamily="18" charset="0"/>
                <a:cs typeface="Arial" pitchFamily="34" charset="0"/>
              </a:rPr>
              <a:t>low concentration</a:t>
            </a:r>
            <a:r>
              <a:rPr kumimoji="0" lang="en-US" sz="2800" b="0" i="0" u="none" strike="noStrike" cap="none" normalizeH="0" baseline="0" dirty="0" smtClean="0">
                <a:ln>
                  <a:noFill/>
                </a:ln>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Calibri"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7" name="Text Box 1"/>
          <p:cNvSpPr txBox="1">
            <a:spLocks noChangeArrowheads="1"/>
          </p:cNvSpPr>
          <p:nvPr/>
        </p:nvSpPr>
        <p:spPr bwMode="auto">
          <a:xfrm>
            <a:off x="6172200" y="3962400"/>
            <a:ext cx="2743200" cy="1600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Semi-permeable membrane is permeable to water, but not to sugar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1000"/>
                                        <p:tgtEl>
                                          <p:spTgt spid="24579">
                                            <p:txEl>
                                              <p:pRg st="2" end="2"/>
                                            </p:txEl>
                                          </p:spTgt>
                                        </p:tgtEl>
                                      </p:cBhvr>
                                    </p:animEffect>
                                    <p:anim calcmode="lin" valueType="num">
                                      <p:cBhvr>
                                        <p:cTn id="8"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pcontent.answers.com/wikipedia/commons/thumb/c/cc/Scheme_simple_diffusion_in_cell_membrane-en.svg/626px-Scheme_simple_diffusion_in_cell_membrane-en.svg.png"/>
          <p:cNvPicPr>
            <a:picLocks noChangeAspect="1" noChangeArrowheads="1"/>
          </p:cNvPicPr>
          <p:nvPr/>
        </p:nvPicPr>
        <p:blipFill>
          <a:blip r:embed="rId2" cstate="print"/>
          <a:srcRect/>
          <a:stretch>
            <a:fillRect/>
          </a:stretch>
        </p:blipFill>
        <p:spPr bwMode="auto">
          <a:xfrm>
            <a:off x="685800" y="1066800"/>
            <a:ext cx="7890424" cy="5029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685801" y="381000"/>
            <a:ext cx="8071098" cy="5825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1096CC707031408CD9FF9F286BB83A" ma:contentTypeVersion="1" ma:contentTypeDescription="Create a new document." ma:contentTypeScope="" ma:versionID="86c8869a9d9a84e7005a5d293027d473">
  <xsd:schema xmlns:xsd="http://www.w3.org/2001/XMLSchema" xmlns:p="http://schemas.microsoft.com/office/2006/metadata/properties" xmlns:ns2="3dad766c-9e36-455d-8d7c-234eca89fec7" targetNamespace="http://schemas.microsoft.com/office/2006/metadata/properties" ma:root="true" ma:fieldsID="111b1d09fd174d8180c4ea5adcf5fafb" ns2:_="">
    <xsd:import namespace="3dad766c-9e36-455d-8d7c-234eca89fec7"/>
    <xsd:element name="properties">
      <xsd:complexType>
        <xsd:sequence>
          <xsd:element name="documentManagement">
            <xsd:complexType>
              <xsd:all>
                <xsd:element ref="ns2:Resource_x0020_Type" minOccurs="0"/>
              </xsd:all>
            </xsd:complexType>
          </xsd:element>
        </xsd:sequence>
      </xsd:complexType>
    </xsd:element>
  </xsd:schema>
  <xsd:schema xmlns:xsd="http://www.w3.org/2001/XMLSchema" xmlns:dms="http://schemas.microsoft.com/office/2006/documentManagement/types" targetNamespace="3dad766c-9e36-455d-8d7c-234eca89fec7" elementFormDefault="qualified">
    <xsd:import namespace="http://schemas.microsoft.com/office/2006/documentManagement/types"/>
    <xsd:element name="Resource_x0020_Type" ma:index="8" nillable="true" ma:displayName="Resource Type" ma:default="" ma:internalName="Resource_x0020_Typ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cademic"/>
                        <xsd:enumeration value="AP"/>
                        <xsd:enumeration value="Pre AP"/>
                        <xsd:enumeration value="Parent Resource"/>
                        <xsd:enumeration value="Student Resource"/>
                        <xsd:enumeration value="Publications"/>
                        <xsd:enumeration value="Homework"/>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Resource_x0020_Type xmlns="3dad766c-9e36-455d-8d7c-234eca89fec7">
      <Value>Academic</Value>
      <Value>Student Resource</Value>
    </Resource_x0020_Type>
  </documentManagement>
</p:properties>
</file>

<file path=customXml/itemProps1.xml><?xml version="1.0" encoding="utf-8"?>
<ds:datastoreItem xmlns:ds="http://schemas.openxmlformats.org/officeDocument/2006/customXml" ds:itemID="{2EE2AF71-A9B2-4F23-B6AF-98FD89247402}">
  <ds:schemaRefs>
    <ds:schemaRef ds:uri="http://schemas.microsoft.com/sharepoint/v3/contenttype/forms"/>
  </ds:schemaRefs>
</ds:datastoreItem>
</file>

<file path=customXml/itemProps2.xml><?xml version="1.0" encoding="utf-8"?>
<ds:datastoreItem xmlns:ds="http://schemas.openxmlformats.org/officeDocument/2006/customXml" ds:itemID="{3CD21862-18EB-4F7C-8414-3F095610A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766c-9e36-455d-8d7c-234eca89fe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F516F71-7AA5-452E-9D7E-873C3C600847}">
  <ds:schemaRefs>
    <ds:schemaRef ds:uri="http://purl.org/dc/dcmitype/"/>
    <ds:schemaRef ds:uri="http://purl.org/dc/elements/1.1/"/>
    <ds:schemaRef ds:uri="http://schemas.openxmlformats.org/package/2006/metadata/core-properties"/>
    <ds:schemaRef ds:uri="http://schemas.microsoft.com/office/2006/metadata/properties"/>
    <ds:schemaRef ds:uri="http://purl.org/dc/terms/"/>
    <ds:schemaRef ds:uri="http://www.w3.org/XML/1998/namespace"/>
    <ds:schemaRef ds:uri="http://schemas.microsoft.com/office/2006/documentManagement/types"/>
    <ds:schemaRef ds:uri="3dad766c-9e36-455d-8d7c-234eca89fec7"/>
  </ds:schemaRefs>
</ds:datastoreItem>
</file>

<file path=docProps/app.xml><?xml version="1.0" encoding="utf-8"?>
<Properties xmlns="http://schemas.openxmlformats.org/officeDocument/2006/extended-properties" xmlns:vt="http://schemas.openxmlformats.org/officeDocument/2006/docPropsVTypes">
  <TotalTime>1282</TotalTime>
  <Words>636</Words>
  <Application>Microsoft Office PowerPoint</Application>
  <PresentationFormat>On-screen Show (4:3)</PresentationFormat>
  <Paragraphs>94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Transport Powerpoint</dc:title>
  <dc:creator>Amy</dc:creator>
  <cp:lastModifiedBy>Windows User</cp:lastModifiedBy>
  <cp:revision>94</cp:revision>
  <dcterms:created xsi:type="dcterms:W3CDTF">2009-09-20T20:01:49Z</dcterms:created>
  <dcterms:modified xsi:type="dcterms:W3CDTF">2013-10-24T13:50:50Z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0x010100AF1096CC707031408CD9FF9F286BB83A</vt:lpwstr>
  </property>
</Properties>
</file>